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1"/>
  </p:sldMasterIdLst>
  <p:handoutMasterIdLst>
    <p:handoutMasterId r:id="rId43"/>
  </p:handoutMasterIdLst>
  <p:sldIdLst>
    <p:sldId id="326" r:id="rId2"/>
    <p:sldId id="275" r:id="rId3"/>
    <p:sldId id="322" r:id="rId4"/>
    <p:sldId id="303" r:id="rId5"/>
    <p:sldId id="304" r:id="rId6"/>
    <p:sldId id="311" r:id="rId7"/>
    <p:sldId id="319" r:id="rId8"/>
    <p:sldId id="320" r:id="rId9"/>
    <p:sldId id="313" r:id="rId10"/>
    <p:sldId id="306" r:id="rId11"/>
    <p:sldId id="372" r:id="rId12"/>
    <p:sldId id="308" r:id="rId13"/>
    <p:sldId id="366" r:id="rId14"/>
    <p:sldId id="316" r:id="rId15"/>
    <p:sldId id="324" r:id="rId16"/>
    <p:sldId id="323" r:id="rId17"/>
    <p:sldId id="327" r:id="rId18"/>
    <p:sldId id="328" r:id="rId19"/>
    <p:sldId id="356" r:id="rId20"/>
    <p:sldId id="348" r:id="rId21"/>
    <p:sldId id="351" r:id="rId22"/>
    <p:sldId id="352" r:id="rId23"/>
    <p:sldId id="353" r:id="rId24"/>
    <p:sldId id="354" r:id="rId25"/>
    <p:sldId id="355" r:id="rId26"/>
    <p:sldId id="298" r:id="rId27"/>
    <p:sldId id="347" r:id="rId28"/>
    <p:sldId id="357" r:id="rId29"/>
    <p:sldId id="358" r:id="rId30"/>
    <p:sldId id="359" r:id="rId31"/>
    <p:sldId id="360" r:id="rId32"/>
    <p:sldId id="361" r:id="rId33"/>
    <p:sldId id="362" r:id="rId34"/>
    <p:sldId id="363" r:id="rId35"/>
    <p:sldId id="364" r:id="rId36"/>
    <p:sldId id="365" r:id="rId37"/>
    <p:sldId id="367" r:id="rId38"/>
    <p:sldId id="368" r:id="rId39"/>
    <p:sldId id="369" r:id="rId40"/>
    <p:sldId id="370" r:id="rId41"/>
    <p:sldId id="371" r:id="rId42"/>
  </p:sldIdLst>
  <p:sldSz cx="9144000" cy="6858000" type="screen4x3"/>
  <p:notesSz cx="68580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FF00"/>
    <a:srgbClr val="266602"/>
    <a:srgbClr val="006800"/>
    <a:srgbClr val="007400"/>
    <a:srgbClr val="008000"/>
    <a:srgbClr val="006600"/>
    <a:srgbClr val="FF0000"/>
    <a:srgbClr val="CCFF66"/>
    <a:srgbClr val="00CC00"/>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60" d="100"/>
          <a:sy n="60" d="100"/>
        </p:scale>
        <p:origin x="-1384" y="-348"/>
      </p:cViewPr>
      <p:guideLst>
        <p:guide orient="horz" pos="2160"/>
        <p:guide pos="2880"/>
      </p:guideLst>
    </p:cSldViewPr>
  </p:slideViewPr>
  <p:notesTextViewPr>
    <p:cViewPr>
      <p:scale>
        <a:sx n="1" d="1"/>
        <a:sy n="1" d="1"/>
      </p:scale>
      <p:origin x="0" y="0"/>
    </p:cViewPr>
  </p:notesTextViewPr>
  <p:sorterViewPr>
    <p:cViewPr>
      <p:scale>
        <a:sx n="60" d="100"/>
        <a:sy n="6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handoutMaster" Target="handoutMasters/handout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5.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7.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482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64820"/>
          </a:xfrm>
          <a:prstGeom prst="rect">
            <a:avLst/>
          </a:prstGeom>
        </p:spPr>
        <p:txBody>
          <a:bodyPr vert="horz" lIns="91440" tIns="45720" rIns="91440" bIns="45720" rtlCol="0"/>
          <a:lstStyle>
            <a:lvl1pPr algn="r">
              <a:defRPr sz="1200"/>
            </a:lvl1pPr>
          </a:lstStyle>
          <a:p>
            <a:fld id="{49E973AC-E873-4A6C-ACEA-10C92A7369F1}" type="datetimeFigureOut">
              <a:rPr lang="en-US" smtClean="0"/>
              <a:t>5/26/2015</a:t>
            </a:fld>
            <a:endParaRPr lang="en-US"/>
          </a:p>
        </p:txBody>
      </p:sp>
      <p:sp>
        <p:nvSpPr>
          <p:cNvPr id="4" name="Footer Placeholder 3"/>
          <p:cNvSpPr>
            <a:spLocks noGrp="1"/>
          </p:cNvSpPr>
          <p:nvPr>
            <p:ph type="ftr" sz="quarter" idx="2"/>
          </p:nvPr>
        </p:nvSpPr>
        <p:spPr>
          <a:xfrm>
            <a:off x="0" y="8829967"/>
            <a:ext cx="2971800" cy="46482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829967"/>
            <a:ext cx="2971800" cy="464820"/>
          </a:xfrm>
          <a:prstGeom prst="rect">
            <a:avLst/>
          </a:prstGeom>
        </p:spPr>
        <p:txBody>
          <a:bodyPr vert="horz" lIns="91440" tIns="45720" rIns="91440" bIns="45720" rtlCol="0" anchor="b"/>
          <a:lstStyle>
            <a:lvl1pPr algn="r">
              <a:defRPr sz="1200"/>
            </a:lvl1pPr>
          </a:lstStyle>
          <a:p>
            <a:fld id="{2CB086D3-B30F-4139-AB7F-A2C25F111C34}" type="slidenum">
              <a:rPr lang="en-US" smtClean="0"/>
              <a:t>‹#›</a:t>
            </a:fld>
            <a:endParaRPr lang="en-US"/>
          </a:p>
        </p:txBody>
      </p:sp>
    </p:spTree>
    <p:extLst>
      <p:ext uri="{BB962C8B-B14F-4D97-AF65-F5344CB8AC3E}">
        <p14:creationId xmlns:p14="http://schemas.microsoft.com/office/powerpoint/2010/main" val="1743444402"/>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4FF38A9-A2DB-4085-9A4E-274437D48980}" type="datetimeFigureOut">
              <a:rPr lang="en-US" smtClean="0"/>
              <a:t>5/26/2015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B7935C-245B-4D0F-B7D6-5BBF8A85D391}" type="slidenum">
              <a:rPr lang="en-US" smtClean="0"/>
              <a:t>‹#›</a:t>
            </a:fld>
            <a:endParaRPr lang="en-US"/>
          </a:p>
        </p:txBody>
      </p:sp>
    </p:spTree>
    <p:extLst>
      <p:ext uri="{BB962C8B-B14F-4D97-AF65-F5344CB8AC3E}">
        <p14:creationId xmlns:p14="http://schemas.microsoft.com/office/powerpoint/2010/main" val="24442390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4FF38A9-A2DB-4085-9A4E-274437D48980}" type="datetimeFigureOut">
              <a:rPr lang="en-US" smtClean="0"/>
              <a:t>5/26/2015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B7935C-245B-4D0F-B7D6-5BBF8A85D391}" type="slidenum">
              <a:rPr lang="en-US" smtClean="0"/>
              <a:t>‹#›</a:t>
            </a:fld>
            <a:endParaRPr lang="en-US"/>
          </a:p>
        </p:txBody>
      </p:sp>
    </p:spTree>
    <p:extLst>
      <p:ext uri="{BB962C8B-B14F-4D97-AF65-F5344CB8AC3E}">
        <p14:creationId xmlns:p14="http://schemas.microsoft.com/office/powerpoint/2010/main" val="20650654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4FF38A9-A2DB-4085-9A4E-274437D48980}" type="datetimeFigureOut">
              <a:rPr lang="en-US" smtClean="0"/>
              <a:t>5/26/2015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B7935C-245B-4D0F-B7D6-5BBF8A85D391}" type="slidenum">
              <a:rPr lang="en-US" smtClean="0"/>
              <a:t>‹#›</a:t>
            </a:fld>
            <a:endParaRPr lang="en-US"/>
          </a:p>
        </p:txBody>
      </p:sp>
    </p:spTree>
    <p:extLst>
      <p:ext uri="{BB962C8B-B14F-4D97-AF65-F5344CB8AC3E}">
        <p14:creationId xmlns:p14="http://schemas.microsoft.com/office/powerpoint/2010/main" val="29465355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4FF38A9-A2DB-4085-9A4E-274437D48980}" type="datetimeFigureOut">
              <a:rPr lang="en-US" smtClean="0"/>
              <a:t>5/26/2015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B7935C-245B-4D0F-B7D6-5BBF8A85D391}" type="slidenum">
              <a:rPr lang="en-US" smtClean="0"/>
              <a:t>‹#›</a:t>
            </a:fld>
            <a:endParaRPr lang="en-US"/>
          </a:p>
        </p:txBody>
      </p:sp>
    </p:spTree>
    <p:extLst>
      <p:ext uri="{BB962C8B-B14F-4D97-AF65-F5344CB8AC3E}">
        <p14:creationId xmlns:p14="http://schemas.microsoft.com/office/powerpoint/2010/main" val="36224979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4FF38A9-A2DB-4085-9A4E-274437D48980}" type="datetimeFigureOut">
              <a:rPr lang="en-US" smtClean="0"/>
              <a:t>5/26/2015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B7935C-245B-4D0F-B7D6-5BBF8A85D391}" type="slidenum">
              <a:rPr lang="en-US" smtClean="0"/>
              <a:t>‹#›</a:t>
            </a:fld>
            <a:endParaRPr lang="en-US"/>
          </a:p>
        </p:txBody>
      </p:sp>
    </p:spTree>
    <p:extLst>
      <p:ext uri="{BB962C8B-B14F-4D97-AF65-F5344CB8AC3E}">
        <p14:creationId xmlns:p14="http://schemas.microsoft.com/office/powerpoint/2010/main" val="4397003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4FF38A9-A2DB-4085-9A4E-274437D48980}" type="datetimeFigureOut">
              <a:rPr lang="en-US" smtClean="0"/>
              <a:t>5/26/2015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6B7935C-245B-4D0F-B7D6-5BBF8A85D391}" type="slidenum">
              <a:rPr lang="en-US" smtClean="0"/>
              <a:t>‹#›</a:t>
            </a:fld>
            <a:endParaRPr lang="en-US"/>
          </a:p>
        </p:txBody>
      </p:sp>
    </p:spTree>
    <p:extLst>
      <p:ext uri="{BB962C8B-B14F-4D97-AF65-F5344CB8AC3E}">
        <p14:creationId xmlns:p14="http://schemas.microsoft.com/office/powerpoint/2010/main" val="39273625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4FF38A9-A2DB-4085-9A4E-274437D48980}" type="datetimeFigureOut">
              <a:rPr lang="en-US" smtClean="0"/>
              <a:t>5/26/2015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6B7935C-245B-4D0F-B7D6-5BBF8A85D391}" type="slidenum">
              <a:rPr lang="en-US" smtClean="0"/>
              <a:t>‹#›</a:t>
            </a:fld>
            <a:endParaRPr lang="en-US"/>
          </a:p>
        </p:txBody>
      </p:sp>
    </p:spTree>
    <p:extLst>
      <p:ext uri="{BB962C8B-B14F-4D97-AF65-F5344CB8AC3E}">
        <p14:creationId xmlns:p14="http://schemas.microsoft.com/office/powerpoint/2010/main" val="16244040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4FF38A9-A2DB-4085-9A4E-274437D48980}" type="datetimeFigureOut">
              <a:rPr lang="en-US" smtClean="0"/>
              <a:t>5/26/2015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6B7935C-245B-4D0F-B7D6-5BBF8A85D391}" type="slidenum">
              <a:rPr lang="en-US" smtClean="0"/>
              <a:t>‹#›</a:t>
            </a:fld>
            <a:endParaRPr lang="en-US"/>
          </a:p>
        </p:txBody>
      </p:sp>
    </p:spTree>
    <p:extLst>
      <p:ext uri="{BB962C8B-B14F-4D97-AF65-F5344CB8AC3E}">
        <p14:creationId xmlns:p14="http://schemas.microsoft.com/office/powerpoint/2010/main" val="17579417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4FF38A9-A2DB-4085-9A4E-274437D48980}" type="datetimeFigureOut">
              <a:rPr lang="en-US" smtClean="0"/>
              <a:t>5/26/2015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6B7935C-245B-4D0F-B7D6-5BBF8A85D391}" type="slidenum">
              <a:rPr lang="en-US" smtClean="0"/>
              <a:t>‹#›</a:t>
            </a:fld>
            <a:endParaRPr lang="en-US"/>
          </a:p>
        </p:txBody>
      </p:sp>
    </p:spTree>
    <p:extLst>
      <p:ext uri="{BB962C8B-B14F-4D97-AF65-F5344CB8AC3E}">
        <p14:creationId xmlns:p14="http://schemas.microsoft.com/office/powerpoint/2010/main" val="36307029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4FF38A9-A2DB-4085-9A4E-274437D48980}" type="datetimeFigureOut">
              <a:rPr lang="en-US" smtClean="0"/>
              <a:t>5/26/2015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6B7935C-245B-4D0F-B7D6-5BBF8A85D391}" type="slidenum">
              <a:rPr lang="en-US" smtClean="0"/>
              <a:t>‹#›</a:t>
            </a:fld>
            <a:endParaRPr lang="en-US"/>
          </a:p>
        </p:txBody>
      </p:sp>
    </p:spTree>
    <p:extLst>
      <p:ext uri="{BB962C8B-B14F-4D97-AF65-F5344CB8AC3E}">
        <p14:creationId xmlns:p14="http://schemas.microsoft.com/office/powerpoint/2010/main" val="19816195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4FF38A9-A2DB-4085-9A4E-274437D48980}" type="datetimeFigureOut">
              <a:rPr lang="en-US" smtClean="0"/>
              <a:t>5/26/2015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6B7935C-245B-4D0F-B7D6-5BBF8A85D391}" type="slidenum">
              <a:rPr lang="en-US" smtClean="0"/>
              <a:t>‹#›</a:t>
            </a:fld>
            <a:endParaRPr lang="en-US"/>
          </a:p>
        </p:txBody>
      </p:sp>
    </p:spTree>
    <p:extLst>
      <p:ext uri="{BB962C8B-B14F-4D97-AF65-F5344CB8AC3E}">
        <p14:creationId xmlns:p14="http://schemas.microsoft.com/office/powerpoint/2010/main" val="37130751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4FF38A9-A2DB-4085-9A4E-274437D48980}" type="datetimeFigureOut">
              <a:rPr lang="en-US" smtClean="0"/>
              <a:t>5/26/2015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B7935C-245B-4D0F-B7D6-5BBF8A85D391}" type="slidenum">
              <a:rPr lang="en-US" smtClean="0"/>
              <a:t>‹#›</a:t>
            </a:fld>
            <a:endParaRPr lang="en-US"/>
          </a:p>
        </p:txBody>
      </p:sp>
    </p:spTree>
    <p:extLst>
      <p:ext uri="{BB962C8B-B14F-4D97-AF65-F5344CB8AC3E}">
        <p14:creationId xmlns:p14="http://schemas.microsoft.com/office/powerpoint/2010/main" val="197491329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hyperlink" Target="http://www.google.com/url?sa=i&amp;rct=j&amp;q=Bayer+complete+Insect+Killer+active+ingredients&amp;source=images&amp;cd=&amp;cad=rja&amp;docid=7tpb7NwqHTB1LM&amp;tbnid=9mY18jaRbuya6M:&amp;ved=0CAUQjRw&amp;url=http://www.norcalreefclub.com/index.php?/topic/3424-for-those-of-you-that-buy-coral-and-dont-dip/&amp;ei=PgGuUdDfGImS9gTpm4CYBQ&amp;bvm=bv.47244034,d.eWU&amp;psig=AFQjCNHm4ePlHT1-R9ULKS4wgXWGhpV3UQ&amp;ust=1370444390194683" TargetMode="External"/><Relationship Id="rId2" Type="http://schemas.openxmlformats.org/officeDocument/2006/relationships/image" Target="../media/image17.jpeg"/><Relationship Id="rId1" Type="http://schemas.openxmlformats.org/officeDocument/2006/relationships/slideLayout" Target="../slideLayouts/slideLayout7.xml"/><Relationship Id="rId4" Type="http://schemas.openxmlformats.org/officeDocument/2006/relationships/image" Target="../media/image18.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 Id="rId4" Type="http://schemas.openxmlformats.org/officeDocument/2006/relationships/image" Target="../media/image21.jpeg"/></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2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7.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1.wmf"/><Relationship Id="rId2" Type="http://schemas.openxmlformats.org/officeDocument/2006/relationships/image" Target="../media/image40.wmf"/><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7.xml"/><Relationship Id="rId1" Type="http://schemas.openxmlformats.org/officeDocument/2006/relationships/vmlDrawing" Target="../drawings/vmlDrawing2.vml"/><Relationship Id="rId5" Type="http://schemas.openxmlformats.org/officeDocument/2006/relationships/image" Target="../media/image48.png"/><Relationship Id="rId4" Type="http://schemas.openxmlformats.org/officeDocument/2006/relationships/image" Target="../media/image47.png"/></Relationships>
</file>

<file path=ppt/slides/_rels/slide3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png"/><Relationship Id="rId1" Type="http://schemas.openxmlformats.org/officeDocument/2006/relationships/slideLayout" Target="../slideLayouts/slideLayout7.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38.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8" Type="http://schemas.openxmlformats.org/officeDocument/2006/relationships/image" Target="../media/image58.jpeg"/><Relationship Id="rId3" Type="http://schemas.openxmlformats.org/officeDocument/2006/relationships/hyperlink" Target="http://entnemdept.ufl.edu/creatures/main/search_common.htm" TargetMode="External"/><Relationship Id="rId7" Type="http://schemas.openxmlformats.org/officeDocument/2006/relationships/hyperlink" Target="http://entnemdept.ufl.edu/creatures/main/search_new.htm" TargetMode="External"/><Relationship Id="rId12" Type="http://schemas.openxmlformats.org/officeDocument/2006/relationships/image" Target="../media/image60.jpeg"/><Relationship Id="rId2" Type="http://schemas.openxmlformats.org/officeDocument/2006/relationships/image" Target="../media/image55.png"/><Relationship Id="rId1" Type="http://schemas.openxmlformats.org/officeDocument/2006/relationships/slideLayout" Target="../slideLayouts/slideLayout7.xml"/><Relationship Id="rId6" Type="http://schemas.openxmlformats.org/officeDocument/2006/relationships/image" Target="../media/image57.jpeg"/><Relationship Id="rId11" Type="http://schemas.openxmlformats.org/officeDocument/2006/relationships/hyperlink" Target="http://entnemdept.ufl.edu/creatures/main/search_higher.htm" TargetMode="External"/><Relationship Id="rId5" Type="http://schemas.openxmlformats.org/officeDocument/2006/relationships/hyperlink" Target="http://entnemdept.ufl.edu/creatures/main/search_scientific.htm" TargetMode="External"/><Relationship Id="rId10" Type="http://schemas.openxmlformats.org/officeDocument/2006/relationships/image" Target="../media/image59.jpeg"/><Relationship Id="rId4" Type="http://schemas.openxmlformats.org/officeDocument/2006/relationships/image" Target="../media/image56.jpeg"/><Relationship Id="rId9" Type="http://schemas.openxmlformats.org/officeDocument/2006/relationships/hyperlink" Target="http://entnemdept.ufl.edu/creatures/main/search_crop.htm"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hyperlink" Target="http://www.google.com/url?sa=i&amp;rct=j&amp;q=armadillo+in+Florida&amp;source=images&amp;cd=&amp;cad=rja&amp;docid=XXObHRH-AcnXWM&amp;tbnid=We953W4S6RamNM:&amp;ved=0CAUQjRw&amp;url=http://funny-pictures.feedio.net/florida-nature-dasypus-novemcinctus-nine-banded-armadillo/floridanature.org*photos*Dasypus_novemcinctus_2c,_St._Marks_NWR,_20041125.jpg/&amp;ei=ExeVUfb5EZKM9ASL6oD4BA&amp;bvm=bv.46471029,d.eWU&amp;psig=AFQjCNE6fKMTZoPp2jtG9IgHGgw6jiaa1Q&amp;ust=1368811435654119" TargetMode="External"/><Relationship Id="rId3" Type="http://schemas.openxmlformats.org/officeDocument/2006/relationships/image" Target="../media/image7.jpeg"/><Relationship Id="rId7" Type="http://schemas.openxmlformats.org/officeDocument/2006/relationships/image" Target="../media/image9.jpeg"/><Relationship Id="rId2" Type="http://schemas.openxmlformats.org/officeDocument/2006/relationships/hyperlink" Target="http://www.google.com/url?sa=i&amp;rct=j&amp;q=armadillo+in+Florida&amp;source=images&amp;cd=&amp;cad=rja&amp;docid=x4_Ffw8PC90HIM&amp;tbnid=QC4CJt9VHqiC9M:&amp;ved=0CAUQjRw&amp;url=http://www.wildlife.pro/digging-lawn.html&amp;ei=bRaVUbfIHZLY9AS7pYCgDQ&amp;bvm=bv.46471029,d.eWU&amp;psig=AFQjCNE6fKMTZoPp2jtG9IgHGgw6jiaa1Q&amp;ust=1368811435654119" TargetMode="External"/><Relationship Id="rId1" Type="http://schemas.openxmlformats.org/officeDocument/2006/relationships/slideLayout" Target="../slideLayouts/slideLayout7.xml"/><Relationship Id="rId6" Type="http://schemas.openxmlformats.org/officeDocument/2006/relationships/hyperlink" Target="http://www.google.com/url?sa=i&amp;rct=j&amp;q=squirrel+damage+to+lawns+in+Florida&amp;source=images&amp;cd=&amp;cad=rja&amp;docid=yYkSYdnjJKAnqM&amp;tbnid=h7I-daGtxFndMM:&amp;ved=0CAUQjRw&amp;url=http://www.ambassadorpest.com/wild-animal-capture-removal/wild-animal-control/&amp;ei=ThiVUeqjHoSi8gSU9oGIAw&amp;bvm=bv.46471029,d.eWU&amp;psig=AFQjCNGNTHAycmueuSh86dFf-A5z7JAwTA&amp;ust=1368811829569282" TargetMode="External"/><Relationship Id="rId5" Type="http://schemas.openxmlformats.org/officeDocument/2006/relationships/image" Target="../media/image8.jpeg"/><Relationship Id="rId4" Type="http://schemas.openxmlformats.org/officeDocument/2006/relationships/hyperlink" Target="http://www.aaanimalcontrol.com/armadillolawn.htm" TargetMode="External"/><Relationship Id="rId9" Type="http://schemas.openxmlformats.org/officeDocument/2006/relationships/image" Target="../media/image10.jpeg"/></Relationships>
</file>

<file path=ppt/slides/_rels/slide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ChangeArrowheads="1"/>
          </p:cNvSpPr>
          <p:nvPr/>
        </p:nvSpPr>
        <p:spPr bwMode="auto">
          <a:xfrm>
            <a:off x="-228600" y="381000"/>
            <a:ext cx="9677400" cy="2209800"/>
          </a:xfrm>
          <a:prstGeom prst="rect">
            <a:avLst/>
          </a:prstGeom>
          <a:noFill/>
          <a:ln w="9525">
            <a:noFill/>
            <a:miter lim="800000"/>
            <a:headEnd/>
            <a:tailEnd/>
          </a:ln>
          <a:effectLst/>
        </p:spPr>
        <p:txBody>
          <a:bodyPr anchor="ctr"/>
          <a:lstStyle/>
          <a:p>
            <a:pPr algn="ctr"/>
            <a:r>
              <a:rPr lang="en-US" sz="4400" b="1" i="1" dirty="0" smtClean="0">
                <a:solidFill>
                  <a:srgbClr val="00FF00"/>
                </a:solidFill>
                <a:effectLst>
                  <a:outerShdw blurRad="38100" dist="38100" dir="2700000" algn="tl">
                    <a:srgbClr val="000000">
                      <a:alpha val="43137"/>
                    </a:srgbClr>
                  </a:outerShdw>
                </a:effectLst>
                <a:latin typeface="Lucida Sans" pitchFamily="34" charset="0"/>
              </a:rPr>
              <a:t>Experiences with Insects</a:t>
            </a:r>
          </a:p>
          <a:p>
            <a:pPr algn="ctr"/>
            <a:r>
              <a:rPr lang="en-US" sz="4400" b="1" i="1" dirty="0" smtClean="0">
                <a:solidFill>
                  <a:srgbClr val="00FF00"/>
                </a:solidFill>
                <a:effectLst>
                  <a:outerShdw blurRad="38100" dist="38100" dir="2700000" algn="tl">
                    <a:srgbClr val="000000">
                      <a:alpha val="43137"/>
                    </a:srgbClr>
                  </a:outerShdw>
                </a:effectLst>
                <a:latin typeface="Lucida Sans" pitchFamily="34" charset="0"/>
              </a:rPr>
              <a:t> in </a:t>
            </a:r>
            <a:r>
              <a:rPr lang="en-US" sz="4400" b="1" i="1" dirty="0" err="1" smtClean="0">
                <a:solidFill>
                  <a:srgbClr val="00FF00"/>
                </a:solidFill>
                <a:effectLst>
                  <a:outerShdw blurRad="38100" dist="38100" dir="2700000" algn="tl">
                    <a:srgbClr val="000000">
                      <a:alpha val="43137"/>
                    </a:srgbClr>
                  </a:outerShdw>
                </a:effectLst>
                <a:latin typeface="Lucida Sans" pitchFamily="34" charset="0"/>
              </a:rPr>
              <a:t>Turfgrass</a:t>
            </a:r>
            <a:endParaRPr lang="en-US" sz="4400" b="1" i="1" dirty="0">
              <a:solidFill>
                <a:srgbClr val="00FF00"/>
              </a:solidFill>
              <a:effectLst>
                <a:outerShdw blurRad="38100" dist="38100" dir="2700000" algn="tl">
                  <a:srgbClr val="000000"/>
                </a:outerShdw>
              </a:effectLst>
              <a:latin typeface="Lucida Sans" pitchFamily="34" charset="0"/>
            </a:endParaRPr>
          </a:p>
        </p:txBody>
      </p:sp>
      <p:sp>
        <p:nvSpPr>
          <p:cNvPr id="24579" name="Rectangle 3"/>
          <p:cNvSpPr>
            <a:spLocks noChangeArrowheads="1"/>
          </p:cNvSpPr>
          <p:nvPr/>
        </p:nvSpPr>
        <p:spPr bwMode="auto">
          <a:xfrm>
            <a:off x="800099" y="3124200"/>
            <a:ext cx="7619999" cy="1363683"/>
          </a:xfrm>
          <a:prstGeom prst="rect">
            <a:avLst/>
          </a:prstGeom>
          <a:noFill/>
          <a:ln w="9525">
            <a:noFill/>
            <a:miter lim="800000"/>
            <a:headEnd/>
            <a:tailEnd/>
          </a:ln>
          <a:effectLst/>
        </p:spPr>
        <p:txBody>
          <a:bodyPr/>
          <a:lstStyle/>
          <a:p>
            <a:pPr marL="342900" indent="-342900" algn="ctr"/>
            <a:r>
              <a:rPr lang="en-US" sz="3600" dirty="0" smtClean="0">
                <a:solidFill>
                  <a:schemeClr val="bg1"/>
                </a:solidFill>
                <a:effectLst>
                  <a:outerShdw blurRad="38100" dist="38100" dir="2700000" algn="tl">
                    <a:srgbClr val="000000"/>
                  </a:outerShdw>
                </a:effectLst>
                <a:latin typeface="Lucida Sans" pitchFamily="34" charset="0"/>
              </a:rPr>
              <a:t>Norm Leppla, Director</a:t>
            </a:r>
          </a:p>
          <a:p>
            <a:pPr marL="342900" indent="-342900" algn="ctr"/>
            <a:r>
              <a:rPr lang="en-US" sz="3600" dirty="0" smtClean="0">
                <a:solidFill>
                  <a:schemeClr val="bg1"/>
                </a:solidFill>
                <a:effectLst>
                  <a:outerShdw blurRad="38100" dist="38100" dir="2700000" algn="tl">
                    <a:srgbClr val="000000"/>
                  </a:outerShdw>
                </a:effectLst>
                <a:latin typeface="Lucida Sans" pitchFamily="34" charset="0"/>
              </a:rPr>
              <a:t>UF/IFAS Statewide IPM Program</a:t>
            </a:r>
            <a:endParaRPr lang="en-US" sz="4000" dirty="0">
              <a:solidFill>
                <a:schemeClr val="bg1"/>
              </a:solidFill>
              <a:effectLst>
                <a:outerShdw blurRad="38100" dist="38100" dir="2700000" algn="tl">
                  <a:srgbClr val="000000"/>
                </a:outerShdw>
              </a:effectLst>
            </a:endParaRPr>
          </a:p>
        </p:txBody>
      </p:sp>
      <p:grpSp>
        <p:nvGrpSpPr>
          <p:cNvPr id="2" name="Group 7"/>
          <p:cNvGrpSpPr/>
          <p:nvPr/>
        </p:nvGrpSpPr>
        <p:grpSpPr>
          <a:xfrm>
            <a:off x="1866898" y="5410200"/>
            <a:ext cx="5486400" cy="838200"/>
            <a:chOff x="533400" y="5562600"/>
            <a:chExt cx="5791200" cy="914400"/>
          </a:xfrm>
        </p:grpSpPr>
        <p:pic>
          <p:nvPicPr>
            <p:cNvPr id="7172"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16227" y="5562600"/>
              <a:ext cx="3108373" cy="914400"/>
            </a:xfrm>
            <a:prstGeom prst="rect">
              <a:avLst/>
            </a:prstGeom>
            <a:noFill/>
            <a:ln w="19050">
              <a:solidFill>
                <a:schemeClr val="tx1"/>
              </a:solidFill>
              <a:miter lim="800000"/>
              <a:headEnd/>
              <a:tailEnd/>
            </a:ln>
          </p:spPr>
        </p:pic>
        <p:pic>
          <p:nvPicPr>
            <p:cNvPr id="7173"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3400" y="5562602"/>
              <a:ext cx="2667000" cy="914398"/>
            </a:xfrm>
            <a:prstGeom prst="rect">
              <a:avLst/>
            </a:prstGeom>
            <a:noFill/>
            <a:ln w="19050">
              <a:solidFill>
                <a:schemeClr val="tx1"/>
              </a:solidFill>
              <a:miter lim="800000"/>
              <a:headEnd/>
              <a:tailEnd/>
            </a:ln>
          </p:spPr>
        </p:pic>
      </p:grpSp>
    </p:spTree>
    <p:extLst>
      <p:ext uri="{BB962C8B-B14F-4D97-AF65-F5344CB8AC3E}">
        <p14:creationId xmlns:p14="http://schemas.microsoft.com/office/powerpoint/2010/main" val="27454186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373063"/>
            <a:ext cx="8991600" cy="6111875"/>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280060" y="1524000"/>
            <a:ext cx="2691740" cy="369332"/>
          </a:xfrm>
          <a:prstGeom prst="rect">
            <a:avLst/>
          </a:prstGeom>
          <a:noFill/>
          <a:ln w="28575">
            <a:solidFill>
              <a:srgbClr val="FF0000"/>
            </a:solidFill>
          </a:ln>
        </p:spPr>
        <p:txBody>
          <a:bodyPr wrap="square" rtlCol="0">
            <a:spAutoFit/>
          </a:bodyPr>
          <a:lstStyle/>
          <a:p>
            <a:endParaRPr lang="en-US" dirty="0"/>
          </a:p>
        </p:txBody>
      </p:sp>
      <p:sp>
        <p:nvSpPr>
          <p:cNvPr id="5" name="Curved Down Arrow 4"/>
          <p:cNvSpPr/>
          <p:nvPr/>
        </p:nvSpPr>
        <p:spPr>
          <a:xfrm rot="5400000">
            <a:off x="2828293" y="846630"/>
            <a:ext cx="951175" cy="511760"/>
          </a:xfrm>
          <a:prstGeom prst="curvedDownArrow">
            <a:avLst>
              <a:gd name="adj1" fmla="val 25000"/>
              <a:gd name="adj2" fmla="val 83125"/>
              <a:gd name="adj3" fmla="val 250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64287867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685800"/>
            <a:ext cx="7481167" cy="54748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784804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3"/>
          <p:cNvSpPr>
            <a:spLocks noChangeArrowheads="1"/>
          </p:cNvSpPr>
          <p:nvPr/>
        </p:nvSpPr>
        <p:spPr bwMode="auto">
          <a:xfrm>
            <a:off x="57150" y="855663"/>
            <a:ext cx="9144000" cy="5632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342900" indent="-342900">
              <a:buFont typeface="Arial" pitchFamily="34" charset="0"/>
              <a:buAutoNum type="arabicPeriod"/>
            </a:pPr>
            <a:r>
              <a:rPr lang="en-US" sz="1200" b="1" u="sng" dirty="0">
                <a:solidFill>
                  <a:schemeClr val="bg1"/>
                </a:solidFill>
                <a:effectLst>
                  <a:outerShdw blurRad="38100" dist="38100" dir="2700000" algn="tl">
                    <a:srgbClr val="000000">
                      <a:alpha val="43137"/>
                    </a:srgbClr>
                  </a:outerShdw>
                </a:effectLst>
              </a:rPr>
              <a:t>Acetylcholine esterase inhibitor</a:t>
            </a:r>
            <a:r>
              <a:rPr lang="en-US" sz="1200" b="1" dirty="0">
                <a:solidFill>
                  <a:schemeClr val="bg1"/>
                </a:solidFill>
                <a:effectLst>
                  <a:outerShdw blurRad="38100" dist="38100" dir="2700000" algn="tl">
                    <a:srgbClr val="000000">
                      <a:alpha val="43137"/>
                    </a:srgbClr>
                  </a:outerShdw>
                </a:effectLst>
              </a:rPr>
              <a:t> (</a:t>
            </a:r>
            <a:r>
              <a:rPr lang="en-US" sz="1200" b="1" dirty="0" err="1">
                <a:solidFill>
                  <a:schemeClr val="bg1"/>
                </a:solidFill>
                <a:effectLst>
                  <a:outerShdw blurRad="38100" dist="38100" dir="2700000" algn="tl">
                    <a:srgbClr val="000000">
                      <a:alpha val="43137"/>
                    </a:srgbClr>
                  </a:outerShdw>
                </a:effectLst>
              </a:rPr>
              <a:t>Carbamates</a:t>
            </a:r>
            <a:r>
              <a:rPr lang="en-US" sz="1200" b="1" dirty="0">
                <a:solidFill>
                  <a:schemeClr val="bg1"/>
                </a:solidFill>
                <a:effectLst>
                  <a:outerShdw blurRad="38100" dist="38100" dir="2700000" algn="tl">
                    <a:srgbClr val="000000">
                      <a:alpha val="43137"/>
                    </a:srgbClr>
                  </a:outerShdw>
                </a:effectLst>
              </a:rPr>
              <a:t>,</a:t>
            </a:r>
            <a:r>
              <a:rPr lang="en-US" sz="1200" dirty="0">
                <a:solidFill>
                  <a:schemeClr val="bg1"/>
                </a:solidFill>
                <a:effectLst>
                  <a:outerShdw blurRad="38100" dist="38100" dir="2700000" algn="tl">
                    <a:srgbClr val="000000">
                      <a:alpha val="43137"/>
                    </a:srgbClr>
                  </a:outerShdw>
                </a:effectLst>
              </a:rPr>
              <a:t> </a:t>
            </a:r>
            <a:r>
              <a:rPr lang="en-US" sz="1200" dirty="0" err="1">
                <a:solidFill>
                  <a:schemeClr val="bg1"/>
                </a:solidFill>
                <a:effectLst>
                  <a:outerShdw blurRad="38100" dist="38100" dir="2700000" algn="tl">
                    <a:srgbClr val="000000">
                      <a:alpha val="43137"/>
                    </a:srgbClr>
                  </a:outerShdw>
                </a:effectLst>
              </a:rPr>
              <a:t>Carbaryl</a:t>
            </a:r>
            <a:r>
              <a:rPr lang="en-US" sz="1200" dirty="0">
                <a:solidFill>
                  <a:schemeClr val="bg1"/>
                </a:solidFill>
                <a:effectLst>
                  <a:outerShdw blurRad="38100" dist="38100" dir="2700000" algn="tl">
                    <a:srgbClr val="000000">
                      <a:alpha val="43137"/>
                    </a:srgbClr>
                  </a:outerShdw>
                </a:effectLst>
              </a:rPr>
              <a:t>;</a:t>
            </a:r>
            <a:r>
              <a:rPr lang="en-US" sz="1200" b="1" dirty="0">
                <a:solidFill>
                  <a:schemeClr val="bg1"/>
                </a:solidFill>
                <a:effectLst>
                  <a:outerShdw blurRad="38100" dist="38100" dir="2700000" algn="tl">
                    <a:srgbClr val="000000">
                      <a:alpha val="43137"/>
                    </a:srgbClr>
                  </a:outerShdw>
                </a:effectLst>
              </a:rPr>
              <a:t> Organophosphates, </a:t>
            </a:r>
            <a:r>
              <a:rPr lang="en-US" sz="1200" dirty="0" err="1">
                <a:solidFill>
                  <a:schemeClr val="bg1"/>
                </a:solidFill>
                <a:effectLst>
                  <a:outerShdw blurRad="38100" dist="38100" dir="2700000" algn="tl">
                    <a:srgbClr val="000000">
                      <a:alpha val="43137"/>
                    </a:srgbClr>
                  </a:outerShdw>
                </a:effectLst>
              </a:rPr>
              <a:t>Malathion</a:t>
            </a:r>
            <a:r>
              <a:rPr lang="en-US" sz="1200" dirty="0">
                <a:solidFill>
                  <a:schemeClr val="bg1"/>
                </a:solidFill>
                <a:effectLst>
                  <a:outerShdw blurRad="38100" dist="38100" dir="2700000" algn="tl">
                    <a:srgbClr val="000000">
                      <a:alpha val="43137"/>
                    </a:srgbClr>
                  </a:outerShdw>
                </a:effectLst>
              </a:rPr>
              <a:t>)</a:t>
            </a:r>
          </a:p>
          <a:p>
            <a:pPr marL="342900" indent="-342900">
              <a:buFont typeface="Arial" pitchFamily="34" charset="0"/>
              <a:buAutoNum type="arabicPeriod"/>
            </a:pPr>
            <a:r>
              <a:rPr lang="en-US" sz="1200" b="1" u="sng" dirty="0">
                <a:solidFill>
                  <a:schemeClr val="bg1"/>
                </a:solidFill>
                <a:effectLst>
                  <a:outerShdw blurRad="38100" dist="38100" dir="2700000" algn="tl">
                    <a:srgbClr val="000000">
                      <a:alpha val="43137"/>
                    </a:srgbClr>
                  </a:outerShdw>
                </a:effectLst>
              </a:rPr>
              <a:t>GABA-gated chloride channel antagonists</a:t>
            </a:r>
            <a:r>
              <a:rPr lang="en-US" sz="1200" b="1" dirty="0">
                <a:solidFill>
                  <a:schemeClr val="bg1"/>
                </a:solidFill>
                <a:effectLst>
                  <a:outerShdw blurRad="38100" dist="38100" dir="2700000" algn="tl">
                    <a:srgbClr val="000000">
                      <a:alpha val="43137"/>
                    </a:srgbClr>
                  </a:outerShdw>
                </a:effectLst>
              </a:rPr>
              <a:t> (</a:t>
            </a:r>
            <a:r>
              <a:rPr lang="en-US" sz="1200" b="1" dirty="0" err="1">
                <a:solidFill>
                  <a:schemeClr val="bg1"/>
                </a:solidFill>
                <a:effectLst>
                  <a:outerShdw blurRad="38100" dist="38100" dir="2700000" algn="tl">
                    <a:srgbClr val="000000">
                      <a:alpha val="43137"/>
                    </a:srgbClr>
                  </a:outerShdw>
                </a:effectLst>
              </a:rPr>
              <a:t>Cyclodiene</a:t>
            </a:r>
            <a:r>
              <a:rPr lang="en-US" sz="1200" b="1" dirty="0">
                <a:solidFill>
                  <a:schemeClr val="bg1"/>
                </a:solidFill>
                <a:effectLst>
                  <a:outerShdw blurRad="38100" dist="38100" dir="2700000" algn="tl">
                    <a:srgbClr val="000000">
                      <a:alpha val="43137"/>
                    </a:srgbClr>
                  </a:outerShdw>
                </a:effectLst>
              </a:rPr>
              <a:t> </a:t>
            </a:r>
            <a:r>
              <a:rPr lang="en-US" sz="1200" b="1" dirty="0" err="1">
                <a:solidFill>
                  <a:schemeClr val="bg1"/>
                </a:solidFill>
                <a:effectLst>
                  <a:outerShdw blurRad="38100" dist="38100" dir="2700000" algn="tl">
                    <a:srgbClr val="000000">
                      <a:alpha val="43137"/>
                    </a:srgbClr>
                  </a:outerShdw>
                </a:effectLst>
              </a:rPr>
              <a:t>organochlorines</a:t>
            </a:r>
            <a:r>
              <a:rPr lang="en-US" sz="1200" b="1" dirty="0">
                <a:solidFill>
                  <a:schemeClr val="bg1"/>
                </a:solidFill>
                <a:effectLst>
                  <a:outerShdw blurRad="38100" dist="38100" dir="2700000" algn="tl">
                    <a:srgbClr val="000000">
                      <a:alpha val="43137"/>
                    </a:srgbClr>
                  </a:outerShdw>
                </a:effectLst>
              </a:rPr>
              <a:t>, </a:t>
            </a:r>
            <a:r>
              <a:rPr lang="en-US" sz="1200" dirty="0">
                <a:solidFill>
                  <a:schemeClr val="bg1"/>
                </a:solidFill>
                <a:effectLst>
                  <a:outerShdw blurRad="38100" dist="38100" dir="2700000" algn="tl">
                    <a:srgbClr val="000000">
                      <a:alpha val="43137"/>
                    </a:srgbClr>
                  </a:outerShdw>
                </a:effectLst>
              </a:rPr>
              <a:t>chlordane; </a:t>
            </a:r>
            <a:r>
              <a:rPr lang="en-US" sz="1200" b="1" dirty="0" err="1">
                <a:solidFill>
                  <a:schemeClr val="bg1"/>
                </a:solidFill>
                <a:effectLst>
                  <a:outerShdw blurRad="38100" dist="38100" dir="2700000" algn="tl">
                    <a:srgbClr val="000000">
                      <a:alpha val="43137"/>
                    </a:srgbClr>
                  </a:outerShdw>
                </a:effectLst>
              </a:rPr>
              <a:t>Phenylpyrazoles</a:t>
            </a:r>
            <a:r>
              <a:rPr lang="en-US" sz="1200" b="1" dirty="0">
                <a:solidFill>
                  <a:schemeClr val="bg1"/>
                </a:solidFill>
                <a:effectLst>
                  <a:outerShdw blurRad="38100" dist="38100" dir="2700000" algn="tl">
                    <a:srgbClr val="000000">
                      <a:alpha val="43137"/>
                    </a:srgbClr>
                  </a:outerShdw>
                </a:effectLst>
              </a:rPr>
              <a:t>, </a:t>
            </a:r>
            <a:r>
              <a:rPr lang="en-US" sz="1200" dirty="0" err="1">
                <a:solidFill>
                  <a:schemeClr val="bg1"/>
                </a:solidFill>
                <a:effectLst>
                  <a:outerShdw blurRad="38100" dist="38100" dir="2700000" algn="tl">
                    <a:srgbClr val="000000">
                      <a:alpha val="43137"/>
                    </a:srgbClr>
                  </a:outerShdw>
                </a:effectLst>
              </a:rPr>
              <a:t>Fipronil</a:t>
            </a:r>
            <a:r>
              <a:rPr lang="en-US" sz="1200" dirty="0">
                <a:solidFill>
                  <a:schemeClr val="bg1"/>
                </a:solidFill>
                <a:effectLst>
                  <a:outerShdw blurRad="38100" dist="38100" dir="2700000" algn="tl">
                    <a:srgbClr val="000000">
                      <a:alpha val="43137"/>
                    </a:srgbClr>
                  </a:outerShdw>
                </a:effectLst>
              </a:rPr>
              <a:t>)</a:t>
            </a:r>
          </a:p>
          <a:p>
            <a:pPr marL="342900" indent="-342900">
              <a:buFont typeface="Arial" pitchFamily="34" charset="0"/>
              <a:buAutoNum type="arabicPeriod"/>
            </a:pPr>
            <a:r>
              <a:rPr lang="en-US" sz="1200" b="1" u="sng" dirty="0">
                <a:solidFill>
                  <a:schemeClr val="bg1"/>
                </a:solidFill>
                <a:effectLst>
                  <a:outerShdw blurRad="38100" dist="38100" dir="2700000" algn="tl">
                    <a:srgbClr val="000000">
                      <a:alpha val="43137"/>
                    </a:srgbClr>
                  </a:outerShdw>
                </a:effectLst>
              </a:rPr>
              <a:t>Sodium channel modulators</a:t>
            </a:r>
            <a:r>
              <a:rPr lang="en-US" sz="1200" b="1" dirty="0">
                <a:solidFill>
                  <a:schemeClr val="bg1"/>
                </a:solidFill>
                <a:effectLst>
                  <a:outerShdw blurRad="38100" dist="38100" dir="2700000" algn="tl">
                    <a:srgbClr val="000000">
                      <a:alpha val="43137"/>
                    </a:srgbClr>
                  </a:outerShdw>
                </a:effectLst>
              </a:rPr>
              <a:t> (</a:t>
            </a:r>
            <a:r>
              <a:rPr lang="en-US" sz="1200" b="1" dirty="0" err="1">
                <a:solidFill>
                  <a:schemeClr val="bg1"/>
                </a:solidFill>
                <a:effectLst>
                  <a:outerShdw blurRad="38100" dist="38100" dir="2700000" algn="tl">
                    <a:srgbClr val="000000">
                      <a:alpha val="43137"/>
                    </a:srgbClr>
                  </a:outerShdw>
                </a:effectLst>
              </a:rPr>
              <a:t>Pyrethroids</a:t>
            </a:r>
            <a:r>
              <a:rPr lang="en-US" sz="1200" b="1" dirty="0">
                <a:solidFill>
                  <a:schemeClr val="bg1"/>
                </a:solidFill>
                <a:effectLst>
                  <a:outerShdw blurRad="38100" dist="38100" dir="2700000" algn="tl">
                    <a:srgbClr val="000000">
                      <a:alpha val="43137"/>
                    </a:srgbClr>
                  </a:outerShdw>
                </a:effectLst>
              </a:rPr>
              <a:t>, </a:t>
            </a:r>
            <a:r>
              <a:rPr lang="en-US" sz="1200" b="1" dirty="0" err="1">
                <a:solidFill>
                  <a:schemeClr val="bg1"/>
                </a:solidFill>
                <a:effectLst>
                  <a:outerShdw blurRad="38100" dist="38100" dir="2700000" algn="tl">
                    <a:srgbClr val="000000">
                      <a:alpha val="43137"/>
                    </a:srgbClr>
                  </a:outerShdw>
                </a:effectLst>
              </a:rPr>
              <a:t>Pyrethrins</a:t>
            </a:r>
            <a:r>
              <a:rPr lang="en-US" sz="1200" b="1" dirty="0">
                <a:solidFill>
                  <a:schemeClr val="bg1"/>
                </a:solidFill>
                <a:effectLst>
                  <a:outerShdw blurRad="38100" dist="38100" dir="2700000" algn="tl">
                    <a:srgbClr val="000000">
                      <a:alpha val="43137"/>
                    </a:srgbClr>
                  </a:outerShdw>
                </a:effectLst>
              </a:rPr>
              <a:t>, </a:t>
            </a:r>
            <a:r>
              <a:rPr lang="en-US" sz="1200" dirty="0" err="1">
                <a:solidFill>
                  <a:schemeClr val="bg1"/>
                </a:solidFill>
                <a:effectLst>
                  <a:outerShdw blurRad="38100" dist="38100" dir="2700000" algn="tl">
                    <a:srgbClr val="000000">
                      <a:alpha val="43137"/>
                    </a:srgbClr>
                  </a:outerShdw>
                </a:effectLst>
              </a:rPr>
              <a:t>Bifenthrin</a:t>
            </a:r>
            <a:r>
              <a:rPr lang="en-US" sz="1200" dirty="0">
                <a:solidFill>
                  <a:schemeClr val="bg1"/>
                </a:solidFill>
                <a:effectLst>
                  <a:outerShdw blurRad="38100" dist="38100" dir="2700000" algn="tl">
                    <a:srgbClr val="000000">
                      <a:alpha val="43137"/>
                    </a:srgbClr>
                  </a:outerShdw>
                </a:effectLst>
              </a:rPr>
              <a:t>;</a:t>
            </a:r>
            <a:r>
              <a:rPr lang="en-US" sz="1200" b="1" dirty="0">
                <a:solidFill>
                  <a:schemeClr val="bg1"/>
                </a:solidFill>
                <a:effectLst>
                  <a:outerShdw blurRad="38100" dist="38100" dir="2700000" algn="tl">
                    <a:srgbClr val="000000">
                      <a:alpha val="43137"/>
                    </a:srgbClr>
                  </a:outerShdw>
                </a:effectLst>
              </a:rPr>
              <a:t> DDT, </a:t>
            </a:r>
            <a:r>
              <a:rPr lang="en-US" sz="1200" dirty="0" err="1">
                <a:solidFill>
                  <a:schemeClr val="bg1"/>
                </a:solidFill>
                <a:effectLst>
                  <a:outerShdw blurRad="38100" dist="38100" dir="2700000" algn="tl">
                    <a:srgbClr val="000000">
                      <a:alpha val="43137"/>
                    </a:srgbClr>
                  </a:outerShdw>
                </a:effectLst>
              </a:rPr>
              <a:t>Methoxychlor</a:t>
            </a:r>
            <a:r>
              <a:rPr lang="en-US" sz="1200" dirty="0">
                <a:solidFill>
                  <a:schemeClr val="bg1"/>
                </a:solidFill>
                <a:effectLst>
                  <a:outerShdw blurRad="38100" dist="38100" dir="2700000" algn="tl">
                    <a:srgbClr val="000000">
                      <a:alpha val="43137"/>
                    </a:srgbClr>
                  </a:outerShdw>
                </a:effectLst>
              </a:rPr>
              <a:t>, DDT</a:t>
            </a:r>
            <a:r>
              <a:rPr lang="en-US" sz="1200" b="1" dirty="0">
                <a:solidFill>
                  <a:schemeClr val="bg1"/>
                </a:solidFill>
                <a:effectLst>
                  <a:outerShdw blurRad="38100" dist="38100" dir="2700000" algn="tl">
                    <a:srgbClr val="000000">
                      <a:alpha val="43137"/>
                    </a:srgbClr>
                  </a:outerShdw>
                </a:effectLst>
              </a:rPr>
              <a:t>)</a:t>
            </a:r>
            <a:endParaRPr lang="en-US" sz="1200" dirty="0">
              <a:solidFill>
                <a:schemeClr val="bg1"/>
              </a:solidFill>
              <a:effectLst>
                <a:outerShdw blurRad="38100" dist="38100" dir="2700000" algn="tl">
                  <a:srgbClr val="000000">
                    <a:alpha val="43137"/>
                  </a:srgbClr>
                </a:outerShdw>
              </a:effectLst>
            </a:endParaRPr>
          </a:p>
          <a:p>
            <a:pPr marL="342900" indent="-342900">
              <a:buFont typeface="Arial" pitchFamily="34" charset="0"/>
              <a:buAutoNum type="arabicPeriod"/>
            </a:pPr>
            <a:r>
              <a:rPr lang="en-US" sz="1200" b="1" u="sng" dirty="0">
                <a:solidFill>
                  <a:schemeClr val="bg1"/>
                </a:solidFill>
                <a:effectLst>
                  <a:outerShdw blurRad="38100" dist="38100" dir="2700000" algn="tl">
                    <a:srgbClr val="000000">
                      <a:alpha val="43137"/>
                    </a:srgbClr>
                  </a:outerShdw>
                </a:effectLst>
              </a:rPr>
              <a:t>Nicotinic Acetylcholine receptor agonists</a:t>
            </a:r>
            <a:r>
              <a:rPr lang="en-US" sz="1200" b="1" dirty="0">
                <a:solidFill>
                  <a:schemeClr val="bg1"/>
                </a:solidFill>
                <a:effectLst>
                  <a:outerShdw blurRad="38100" dist="38100" dir="2700000" algn="tl">
                    <a:srgbClr val="000000">
                      <a:alpha val="43137"/>
                    </a:srgbClr>
                  </a:outerShdw>
                </a:effectLst>
              </a:rPr>
              <a:t> (</a:t>
            </a:r>
            <a:r>
              <a:rPr lang="en-US" sz="1200" b="1" dirty="0" err="1">
                <a:solidFill>
                  <a:schemeClr val="bg1"/>
                </a:solidFill>
                <a:effectLst>
                  <a:outerShdw blurRad="38100" dist="38100" dir="2700000" algn="tl">
                    <a:srgbClr val="000000">
                      <a:alpha val="43137"/>
                    </a:srgbClr>
                  </a:outerShdw>
                </a:effectLst>
              </a:rPr>
              <a:t>Neonicotinoids</a:t>
            </a:r>
            <a:r>
              <a:rPr lang="en-US" sz="1200" b="1" dirty="0">
                <a:solidFill>
                  <a:schemeClr val="bg1"/>
                </a:solidFill>
                <a:effectLst>
                  <a:outerShdw blurRad="38100" dist="38100" dir="2700000" algn="tl">
                    <a:srgbClr val="000000">
                      <a:alpha val="43137"/>
                    </a:srgbClr>
                  </a:outerShdw>
                </a:effectLst>
              </a:rPr>
              <a:t>, </a:t>
            </a:r>
            <a:r>
              <a:rPr lang="en-US" sz="1200" dirty="0" err="1">
                <a:solidFill>
                  <a:schemeClr val="bg1"/>
                </a:solidFill>
                <a:effectLst>
                  <a:outerShdw blurRad="38100" dist="38100" dir="2700000" algn="tl">
                    <a:srgbClr val="000000">
                      <a:alpha val="43137"/>
                    </a:srgbClr>
                  </a:outerShdw>
                </a:effectLst>
              </a:rPr>
              <a:t>Imidacloprid</a:t>
            </a:r>
            <a:r>
              <a:rPr lang="en-US" sz="1200" dirty="0">
                <a:solidFill>
                  <a:schemeClr val="bg1"/>
                </a:solidFill>
                <a:effectLst>
                  <a:outerShdw blurRad="38100" dist="38100" dir="2700000" algn="tl">
                    <a:srgbClr val="000000">
                      <a:alpha val="43137"/>
                    </a:srgbClr>
                  </a:outerShdw>
                </a:effectLst>
              </a:rPr>
              <a:t>;</a:t>
            </a:r>
            <a:r>
              <a:rPr lang="en-US" sz="1200" b="1" dirty="0">
                <a:solidFill>
                  <a:schemeClr val="bg1"/>
                </a:solidFill>
                <a:effectLst>
                  <a:outerShdw blurRad="38100" dist="38100" dir="2700000" algn="tl">
                    <a:srgbClr val="000000">
                      <a:alpha val="43137"/>
                    </a:srgbClr>
                  </a:outerShdw>
                </a:effectLst>
              </a:rPr>
              <a:t> Nicotine</a:t>
            </a:r>
            <a:r>
              <a:rPr lang="en-US" sz="1200" dirty="0">
                <a:solidFill>
                  <a:schemeClr val="bg1"/>
                </a:solidFill>
                <a:effectLst>
                  <a:outerShdw blurRad="38100" dist="38100" dir="2700000" algn="tl">
                    <a:srgbClr val="000000">
                      <a:alpha val="43137"/>
                    </a:srgbClr>
                  </a:outerShdw>
                </a:effectLst>
              </a:rPr>
              <a:t> </a:t>
            </a:r>
            <a:r>
              <a:rPr lang="en-US" sz="1200" dirty="0" err="1">
                <a:solidFill>
                  <a:schemeClr val="bg1"/>
                </a:solidFill>
                <a:effectLst>
                  <a:outerShdw blurRad="38100" dist="38100" dir="2700000" algn="tl">
                    <a:srgbClr val="000000">
                      <a:alpha val="43137"/>
                    </a:srgbClr>
                  </a:outerShdw>
                </a:effectLst>
              </a:rPr>
              <a:t>Nicotine</a:t>
            </a:r>
            <a:r>
              <a:rPr lang="en-US" sz="1200" dirty="0">
                <a:solidFill>
                  <a:schemeClr val="bg1"/>
                </a:solidFill>
                <a:effectLst>
                  <a:outerShdw blurRad="38100" dist="38100" dir="2700000" algn="tl">
                    <a:srgbClr val="000000">
                      <a:alpha val="43137"/>
                    </a:srgbClr>
                  </a:outerShdw>
                </a:effectLst>
              </a:rPr>
              <a:t>;</a:t>
            </a:r>
            <a:r>
              <a:rPr lang="en-US" sz="1200" b="1" dirty="0">
                <a:solidFill>
                  <a:schemeClr val="bg1"/>
                </a:solidFill>
                <a:effectLst>
                  <a:outerShdw blurRad="38100" dist="38100" dir="2700000" algn="tl">
                    <a:srgbClr val="000000">
                      <a:alpha val="43137"/>
                    </a:srgbClr>
                  </a:outerShdw>
                </a:effectLst>
              </a:rPr>
              <a:t> </a:t>
            </a:r>
            <a:r>
              <a:rPr lang="en-US" sz="1200" b="1" dirty="0" err="1">
                <a:solidFill>
                  <a:schemeClr val="bg1"/>
                </a:solidFill>
                <a:effectLst>
                  <a:outerShdw blurRad="38100" dist="38100" dir="2700000" algn="tl">
                    <a:srgbClr val="000000">
                      <a:alpha val="43137"/>
                    </a:srgbClr>
                  </a:outerShdw>
                </a:effectLst>
              </a:rPr>
              <a:t>Sulfoxaflor</a:t>
            </a:r>
            <a:r>
              <a:rPr lang="en-US" sz="1200" b="1" dirty="0">
                <a:solidFill>
                  <a:schemeClr val="bg1"/>
                </a:solidFill>
                <a:effectLst>
                  <a:outerShdw blurRad="38100" dist="38100" dir="2700000" algn="tl">
                    <a:srgbClr val="000000">
                      <a:alpha val="43137"/>
                    </a:srgbClr>
                  </a:outerShdw>
                </a:effectLst>
              </a:rPr>
              <a:t>,</a:t>
            </a:r>
            <a:r>
              <a:rPr lang="en-US" sz="1200" dirty="0">
                <a:solidFill>
                  <a:schemeClr val="bg1"/>
                </a:solidFill>
                <a:effectLst>
                  <a:outerShdw blurRad="38100" dist="38100" dir="2700000" algn="tl">
                    <a:srgbClr val="000000">
                      <a:alpha val="43137"/>
                    </a:srgbClr>
                  </a:outerShdw>
                </a:effectLst>
              </a:rPr>
              <a:t> </a:t>
            </a:r>
            <a:r>
              <a:rPr lang="en-US" sz="1200" dirty="0" err="1">
                <a:solidFill>
                  <a:schemeClr val="bg1"/>
                </a:solidFill>
                <a:effectLst>
                  <a:outerShdw blurRad="38100" dist="38100" dir="2700000" algn="tl">
                    <a:srgbClr val="000000">
                      <a:alpha val="43137"/>
                    </a:srgbClr>
                  </a:outerShdw>
                </a:effectLst>
              </a:rPr>
              <a:t>Sulfoxaflor</a:t>
            </a:r>
            <a:endParaRPr lang="en-US" sz="1200" dirty="0">
              <a:solidFill>
                <a:schemeClr val="bg1"/>
              </a:solidFill>
              <a:effectLst>
                <a:outerShdw blurRad="38100" dist="38100" dir="2700000" algn="tl">
                  <a:srgbClr val="000000">
                    <a:alpha val="43137"/>
                  </a:srgbClr>
                </a:outerShdw>
              </a:effectLst>
            </a:endParaRPr>
          </a:p>
          <a:p>
            <a:pPr marL="342900" indent="-342900">
              <a:buFont typeface="Arial" pitchFamily="34" charset="0"/>
              <a:buAutoNum type="arabicPeriod"/>
            </a:pPr>
            <a:r>
              <a:rPr lang="en-US" sz="1200" b="1" u="sng" dirty="0">
                <a:solidFill>
                  <a:schemeClr val="bg1"/>
                </a:solidFill>
                <a:effectLst>
                  <a:outerShdw blurRad="38100" dist="38100" dir="2700000" algn="tl">
                    <a:srgbClr val="000000">
                      <a:alpha val="43137"/>
                    </a:srgbClr>
                  </a:outerShdw>
                </a:effectLst>
              </a:rPr>
              <a:t>Nicotinic Acetylcholine receptor allosteric activators</a:t>
            </a:r>
            <a:r>
              <a:rPr lang="en-US" sz="1200" b="1" dirty="0">
                <a:solidFill>
                  <a:schemeClr val="bg1"/>
                </a:solidFill>
                <a:effectLst>
                  <a:outerShdw blurRad="38100" dist="38100" dir="2700000" algn="tl">
                    <a:srgbClr val="000000">
                      <a:alpha val="43137"/>
                    </a:srgbClr>
                  </a:outerShdw>
                </a:effectLst>
              </a:rPr>
              <a:t> (</a:t>
            </a:r>
            <a:r>
              <a:rPr lang="en-US" sz="1200" b="1" dirty="0" err="1">
                <a:solidFill>
                  <a:schemeClr val="bg1"/>
                </a:solidFill>
                <a:effectLst>
                  <a:outerShdw blurRad="38100" dist="38100" dir="2700000" algn="tl">
                    <a:srgbClr val="000000">
                      <a:alpha val="43137"/>
                    </a:srgbClr>
                  </a:outerShdw>
                </a:effectLst>
              </a:rPr>
              <a:t>Spinosyns</a:t>
            </a:r>
            <a:r>
              <a:rPr lang="en-US" sz="1200" b="1" dirty="0">
                <a:solidFill>
                  <a:schemeClr val="bg1"/>
                </a:solidFill>
                <a:effectLst>
                  <a:outerShdw blurRad="38100" dist="38100" dir="2700000" algn="tl">
                    <a:srgbClr val="000000">
                      <a:alpha val="43137"/>
                    </a:srgbClr>
                  </a:outerShdw>
                </a:effectLst>
              </a:rPr>
              <a:t>, </a:t>
            </a:r>
            <a:r>
              <a:rPr lang="en-US" sz="1200" dirty="0" err="1">
                <a:solidFill>
                  <a:schemeClr val="bg1"/>
                </a:solidFill>
                <a:effectLst>
                  <a:outerShdw blurRad="38100" dist="38100" dir="2700000" algn="tl">
                    <a:srgbClr val="000000">
                      <a:alpha val="43137"/>
                    </a:srgbClr>
                  </a:outerShdw>
                </a:effectLst>
              </a:rPr>
              <a:t>Spinosad</a:t>
            </a:r>
            <a:r>
              <a:rPr lang="en-US" sz="1200" dirty="0">
                <a:solidFill>
                  <a:schemeClr val="bg1"/>
                </a:solidFill>
                <a:effectLst>
                  <a:outerShdw blurRad="38100" dist="38100" dir="2700000" algn="tl">
                    <a:srgbClr val="000000">
                      <a:alpha val="43137"/>
                    </a:srgbClr>
                  </a:outerShdw>
                </a:effectLst>
              </a:rPr>
              <a:t>)</a:t>
            </a:r>
          </a:p>
          <a:p>
            <a:pPr marL="342900" indent="-342900">
              <a:buFont typeface="Arial" pitchFamily="34" charset="0"/>
              <a:buAutoNum type="arabicPeriod"/>
            </a:pPr>
            <a:r>
              <a:rPr lang="en-US" sz="1200" b="1" u="sng" dirty="0">
                <a:solidFill>
                  <a:schemeClr val="bg1"/>
                </a:solidFill>
                <a:effectLst>
                  <a:outerShdw blurRad="38100" dist="38100" dir="2700000" algn="tl">
                    <a:srgbClr val="000000">
                      <a:alpha val="43137"/>
                    </a:srgbClr>
                  </a:outerShdw>
                </a:effectLst>
              </a:rPr>
              <a:t>Chloride channel activators</a:t>
            </a:r>
            <a:r>
              <a:rPr lang="en-US" sz="1200" b="1" dirty="0">
                <a:solidFill>
                  <a:schemeClr val="bg1"/>
                </a:solidFill>
                <a:effectLst>
                  <a:outerShdw blurRad="38100" dist="38100" dir="2700000" algn="tl">
                    <a:srgbClr val="000000">
                      <a:alpha val="43137"/>
                    </a:srgbClr>
                  </a:outerShdw>
                </a:effectLst>
              </a:rPr>
              <a:t> (</a:t>
            </a:r>
            <a:r>
              <a:rPr lang="en-US" sz="1200" b="1" dirty="0" err="1">
                <a:solidFill>
                  <a:schemeClr val="bg1"/>
                </a:solidFill>
                <a:effectLst>
                  <a:outerShdw blurRad="38100" dist="38100" dir="2700000" algn="tl">
                    <a:srgbClr val="000000">
                      <a:alpha val="43137"/>
                    </a:srgbClr>
                  </a:outerShdw>
                </a:effectLst>
              </a:rPr>
              <a:t>Avermectins</a:t>
            </a:r>
            <a:r>
              <a:rPr lang="en-US" sz="1200" b="1" dirty="0">
                <a:solidFill>
                  <a:schemeClr val="bg1"/>
                </a:solidFill>
                <a:effectLst>
                  <a:outerShdw blurRad="38100" dist="38100" dir="2700000" algn="tl">
                    <a:srgbClr val="000000">
                      <a:alpha val="43137"/>
                    </a:srgbClr>
                  </a:outerShdw>
                </a:effectLst>
              </a:rPr>
              <a:t>, </a:t>
            </a:r>
            <a:r>
              <a:rPr lang="en-US" sz="1200" dirty="0" err="1">
                <a:solidFill>
                  <a:schemeClr val="bg1"/>
                </a:solidFill>
                <a:effectLst>
                  <a:outerShdw blurRad="38100" dist="38100" dir="2700000" algn="tl">
                    <a:srgbClr val="000000">
                      <a:alpha val="43137"/>
                    </a:srgbClr>
                  </a:outerShdw>
                </a:effectLst>
              </a:rPr>
              <a:t>Abamectin</a:t>
            </a:r>
            <a:r>
              <a:rPr lang="en-US" sz="1200" dirty="0">
                <a:solidFill>
                  <a:schemeClr val="bg1"/>
                </a:solidFill>
                <a:effectLst>
                  <a:outerShdw blurRad="38100" dist="38100" dir="2700000" algn="tl">
                    <a:srgbClr val="000000">
                      <a:alpha val="43137"/>
                    </a:srgbClr>
                  </a:outerShdw>
                </a:effectLst>
              </a:rPr>
              <a:t>; </a:t>
            </a:r>
            <a:r>
              <a:rPr lang="en-US" sz="1200" b="1" dirty="0" err="1">
                <a:solidFill>
                  <a:schemeClr val="bg1"/>
                </a:solidFill>
                <a:effectLst>
                  <a:outerShdw blurRad="38100" dist="38100" dir="2700000" algn="tl">
                    <a:srgbClr val="000000">
                      <a:alpha val="43137"/>
                    </a:srgbClr>
                  </a:outerShdw>
                </a:effectLst>
              </a:rPr>
              <a:t>Milbemycins</a:t>
            </a:r>
            <a:r>
              <a:rPr lang="en-US" sz="1200" b="1" dirty="0">
                <a:solidFill>
                  <a:schemeClr val="bg1"/>
                </a:solidFill>
                <a:effectLst>
                  <a:outerShdw blurRad="38100" dist="38100" dir="2700000" algn="tl">
                    <a:srgbClr val="000000">
                      <a:alpha val="43137"/>
                    </a:srgbClr>
                  </a:outerShdw>
                </a:effectLst>
              </a:rPr>
              <a:t>) </a:t>
            </a:r>
            <a:endParaRPr lang="en-US" sz="1200" dirty="0">
              <a:solidFill>
                <a:schemeClr val="bg1"/>
              </a:solidFill>
              <a:effectLst>
                <a:outerShdw blurRad="38100" dist="38100" dir="2700000" algn="tl">
                  <a:srgbClr val="000000">
                    <a:alpha val="43137"/>
                  </a:srgbClr>
                </a:outerShdw>
              </a:effectLst>
            </a:endParaRPr>
          </a:p>
          <a:p>
            <a:pPr marL="342900" indent="-342900">
              <a:buFont typeface="Arial" pitchFamily="34" charset="0"/>
              <a:buAutoNum type="arabicPeriod"/>
            </a:pPr>
            <a:r>
              <a:rPr lang="en-US" sz="1200" b="1" u="sng" dirty="0">
                <a:solidFill>
                  <a:schemeClr val="bg1"/>
                </a:solidFill>
                <a:effectLst>
                  <a:outerShdw blurRad="38100" dist="38100" dir="2700000" algn="tl">
                    <a:srgbClr val="000000">
                      <a:alpha val="43137"/>
                    </a:srgbClr>
                  </a:outerShdw>
                </a:effectLst>
              </a:rPr>
              <a:t>Juvenile hormone mimics</a:t>
            </a:r>
            <a:r>
              <a:rPr lang="en-US" sz="1200" b="1" dirty="0">
                <a:solidFill>
                  <a:schemeClr val="bg1"/>
                </a:solidFill>
                <a:effectLst>
                  <a:outerShdw blurRad="38100" dist="38100" dir="2700000" algn="tl">
                    <a:srgbClr val="000000">
                      <a:alpha val="43137"/>
                    </a:srgbClr>
                  </a:outerShdw>
                </a:effectLst>
              </a:rPr>
              <a:t> (Juvenile hormone analogues, </a:t>
            </a:r>
            <a:r>
              <a:rPr lang="en-US" sz="1200" dirty="0" err="1">
                <a:solidFill>
                  <a:schemeClr val="bg1"/>
                </a:solidFill>
                <a:effectLst>
                  <a:outerShdw blurRad="38100" dist="38100" dir="2700000" algn="tl">
                    <a:srgbClr val="000000">
                      <a:alpha val="43137"/>
                    </a:srgbClr>
                  </a:outerShdw>
                </a:effectLst>
              </a:rPr>
              <a:t>Methoprene</a:t>
            </a:r>
            <a:r>
              <a:rPr lang="en-US" sz="1200" dirty="0">
                <a:solidFill>
                  <a:schemeClr val="bg1"/>
                </a:solidFill>
                <a:effectLst>
                  <a:outerShdw blurRad="38100" dist="38100" dir="2700000" algn="tl">
                    <a:srgbClr val="000000">
                      <a:alpha val="43137"/>
                    </a:srgbClr>
                  </a:outerShdw>
                </a:effectLst>
              </a:rPr>
              <a:t>, </a:t>
            </a:r>
            <a:r>
              <a:rPr lang="en-US" sz="1200" dirty="0" err="1">
                <a:solidFill>
                  <a:schemeClr val="bg1"/>
                </a:solidFill>
                <a:effectLst>
                  <a:outerShdw blurRad="38100" dist="38100" dir="2700000" algn="tl">
                    <a:srgbClr val="000000">
                      <a:alpha val="43137"/>
                    </a:srgbClr>
                  </a:outerShdw>
                </a:effectLst>
              </a:rPr>
              <a:t>Fenoxycarb</a:t>
            </a:r>
            <a:r>
              <a:rPr lang="en-US" sz="1200" dirty="0">
                <a:solidFill>
                  <a:schemeClr val="bg1"/>
                </a:solidFill>
                <a:effectLst>
                  <a:outerShdw blurRad="38100" dist="38100" dir="2700000" algn="tl">
                    <a:srgbClr val="000000">
                      <a:alpha val="43137"/>
                    </a:srgbClr>
                  </a:outerShdw>
                </a:effectLst>
              </a:rPr>
              <a:t>, </a:t>
            </a:r>
            <a:r>
              <a:rPr lang="en-US" sz="1200" dirty="0" err="1">
                <a:solidFill>
                  <a:schemeClr val="bg1"/>
                </a:solidFill>
                <a:effectLst>
                  <a:outerShdw blurRad="38100" dist="38100" dir="2700000" algn="tl">
                    <a:srgbClr val="000000">
                      <a:alpha val="43137"/>
                    </a:srgbClr>
                  </a:outerShdw>
                </a:effectLst>
              </a:rPr>
              <a:t>Pyriproxyfen</a:t>
            </a:r>
            <a:r>
              <a:rPr lang="en-US" sz="1200" b="1" dirty="0">
                <a:solidFill>
                  <a:schemeClr val="bg1"/>
                </a:solidFill>
                <a:effectLst>
                  <a:outerShdw blurRad="38100" dist="38100" dir="2700000" algn="tl">
                    <a:srgbClr val="000000">
                      <a:alpha val="43137"/>
                    </a:srgbClr>
                  </a:outerShdw>
                </a:effectLst>
              </a:rPr>
              <a:t>)</a:t>
            </a:r>
            <a:endParaRPr lang="en-US" sz="1200" dirty="0">
              <a:solidFill>
                <a:schemeClr val="bg1"/>
              </a:solidFill>
              <a:effectLst>
                <a:outerShdw blurRad="38100" dist="38100" dir="2700000" algn="tl">
                  <a:srgbClr val="000000">
                    <a:alpha val="43137"/>
                  </a:srgbClr>
                </a:outerShdw>
              </a:effectLst>
            </a:endParaRPr>
          </a:p>
          <a:p>
            <a:pPr marL="342900" indent="-342900">
              <a:buFont typeface="Arial" pitchFamily="34" charset="0"/>
              <a:buAutoNum type="arabicPeriod"/>
            </a:pPr>
            <a:r>
              <a:rPr lang="en-US" sz="1200" b="1" u="sng" dirty="0">
                <a:solidFill>
                  <a:schemeClr val="bg1"/>
                </a:solidFill>
                <a:effectLst>
                  <a:outerShdw blurRad="38100" dist="38100" dir="2700000" algn="tl">
                    <a:srgbClr val="000000">
                      <a:alpha val="43137"/>
                    </a:srgbClr>
                  </a:outerShdw>
                </a:effectLst>
              </a:rPr>
              <a:t>Miscellaneous nonspecific (multi-site) inhibitors</a:t>
            </a:r>
            <a:r>
              <a:rPr lang="en-US" sz="1200" b="1" dirty="0">
                <a:solidFill>
                  <a:schemeClr val="bg1"/>
                </a:solidFill>
                <a:effectLst>
                  <a:outerShdw blurRad="38100" dist="38100" dir="2700000" algn="tl">
                    <a:srgbClr val="000000">
                      <a:alpha val="43137"/>
                    </a:srgbClr>
                  </a:outerShdw>
                </a:effectLst>
              </a:rPr>
              <a:t> (Alky halides, </a:t>
            </a:r>
            <a:r>
              <a:rPr lang="en-US" sz="1200" dirty="0">
                <a:solidFill>
                  <a:schemeClr val="bg1"/>
                </a:solidFill>
                <a:effectLst>
                  <a:outerShdw blurRad="38100" dist="38100" dir="2700000" algn="tl">
                    <a:srgbClr val="000000">
                      <a:alpha val="43137"/>
                    </a:srgbClr>
                  </a:outerShdw>
                </a:effectLst>
              </a:rPr>
              <a:t>Methyl bromide, Chloropicrin, </a:t>
            </a:r>
            <a:r>
              <a:rPr lang="en-US" sz="1200" dirty="0" err="1">
                <a:solidFill>
                  <a:schemeClr val="bg1"/>
                </a:solidFill>
                <a:effectLst>
                  <a:outerShdw blurRad="38100" dist="38100" dir="2700000" algn="tl">
                    <a:srgbClr val="000000">
                      <a:alpha val="43137"/>
                    </a:srgbClr>
                  </a:outerShdw>
                </a:effectLst>
              </a:rPr>
              <a:t>Sulfuryl</a:t>
            </a:r>
            <a:r>
              <a:rPr lang="en-US" sz="1200" dirty="0">
                <a:solidFill>
                  <a:schemeClr val="bg1"/>
                </a:solidFill>
                <a:effectLst>
                  <a:outerShdw blurRad="38100" dist="38100" dir="2700000" algn="tl">
                    <a:srgbClr val="000000">
                      <a:alpha val="43137"/>
                    </a:srgbClr>
                  </a:outerShdw>
                </a:effectLst>
              </a:rPr>
              <a:t> fluoride</a:t>
            </a:r>
            <a:r>
              <a:rPr lang="en-US" sz="1200" b="1" dirty="0">
                <a:solidFill>
                  <a:schemeClr val="bg1"/>
                </a:solidFill>
                <a:effectLst>
                  <a:outerShdw blurRad="38100" dist="38100" dir="2700000" algn="tl">
                    <a:srgbClr val="000000">
                      <a:alpha val="43137"/>
                    </a:srgbClr>
                  </a:outerShdw>
                </a:effectLst>
              </a:rPr>
              <a:t>)</a:t>
            </a:r>
            <a:endParaRPr lang="en-US" sz="1200" dirty="0">
              <a:solidFill>
                <a:schemeClr val="bg1"/>
              </a:solidFill>
              <a:effectLst>
                <a:outerShdw blurRad="38100" dist="38100" dir="2700000" algn="tl">
                  <a:srgbClr val="000000">
                    <a:alpha val="43137"/>
                  </a:srgbClr>
                </a:outerShdw>
              </a:effectLst>
            </a:endParaRPr>
          </a:p>
          <a:p>
            <a:pPr marL="342900" indent="-342900">
              <a:buFont typeface="Arial" pitchFamily="34" charset="0"/>
              <a:buAutoNum type="arabicPeriod"/>
            </a:pPr>
            <a:r>
              <a:rPr lang="en-US" sz="1200" b="1" u="sng" dirty="0">
                <a:solidFill>
                  <a:schemeClr val="bg1"/>
                </a:solidFill>
                <a:effectLst>
                  <a:outerShdw blurRad="38100" dist="38100" dir="2700000" algn="tl">
                    <a:srgbClr val="000000">
                      <a:alpha val="43137"/>
                    </a:srgbClr>
                  </a:outerShdw>
                </a:effectLst>
              </a:rPr>
              <a:t>Selective </a:t>
            </a:r>
            <a:r>
              <a:rPr lang="en-US" sz="1200" b="1" u="sng" dirty="0" err="1">
                <a:solidFill>
                  <a:schemeClr val="bg1"/>
                </a:solidFill>
                <a:effectLst>
                  <a:outerShdw blurRad="38100" dist="38100" dir="2700000" algn="tl">
                    <a:srgbClr val="000000">
                      <a:alpha val="43137"/>
                    </a:srgbClr>
                  </a:outerShdw>
                </a:effectLst>
              </a:rPr>
              <a:t>homopteran</a:t>
            </a:r>
            <a:r>
              <a:rPr lang="en-US" sz="1200" b="1" u="sng" dirty="0">
                <a:solidFill>
                  <a:schemeClr val="bg1"/>
                </a:solidFill>
                <a:effectLst>
                  <a:outerShdw blurRad="38100" dist="38100" dir="2700000" algn="tl">
                    <a:srgbClr val="000000">
                      <a:alpha val="43137"/>
                    </a:srgbClr>
                  </a:outerShdw>
                </a:effectLst>
              </a:rPr>
              <a:t> feeding blockers</a:t>
            </a:r>
            <a:r>
              <a:rPr lang="en-US" sz="1200" b="1" dirty="0">
                <a:solidFill>
                  <a:schemeClr val="bg1"/>
                </a:solidFill>
                <a:effectLst>
                  <a:outerShdw blurRad="38100" dist="38100" dir="2700000" algn="tl">
                    <a:srgbClr val="000000">
                      <a:alpha val="43137"/>
                    </a:srgbClr>
                  </a:outerShdw>
                </a:effectLst>
              </a:rPr>
              <a:t> (</a:t>
            </a:r>
            <a:r>
              <a:rPr lang="en-US" sz="1200" dirty="0" err="1">
                <a:solidFill>
                  <a:schemeClr val="bg1"/>
                </a:solidFill>
                <a:effectLst>
                  <a:outerShdw blurRad="38100" dist="38100" dir="2700000" algn="tl">
                    <a:srgbClr val="000000">
                      <a:alpha val="43137"/>
                    </a:srgbClr>
                  </a:outerShdw>
                </a:effectLst>
              </a:rPr>
              <a:t>Pymetrozine</a:t>
            </a:r>
            <a:r>
              <a:rPr lang="en-US" sz="1200" dirty="0">
                <a:solidFill>
                  <a:schemeClr val="bg1"/>
                </a:solidFill>
                <a:effectLst>
                  <a:outerShdw blurRad="38100" dist="38100" dir="2700000" algn="tl">
                    <a:srgbClr val="000000">
                      <a:alpha val="43137"/>
                    </a:srgbClr>
                  </a:outerShdw>
                </a:effectLst>
              </a:rPr>
              <a:t>, </a:t>
            </a:r>
            <a:r>
              <a:rPr lang="en-US" sz="1200" dirty="0" err="1">
                <a:solidFill>
                  <a:schemeClr val="bg1"/>
                </a:solidFill>
                <a:effectLst>
                  <a:outerShdw blurRad="38100" dist="38100" dir="2700000" algn="tl">
                    <a:srgbClr val="000000">
                      <a:alpha val="43137"/>
                    </a:srgbClr>
                  </a:outerShdw>
                </a:effectLst>
              </a:rPr>
              <a:t>Flonicamid</a:t>
            </a:r>
            <a:r>
              <a:rPr lang="en-US" sz="1200" b="1" dirty="0">
                <a:solidFill>
                  <a:schemeClr val="bg1"/>
                </a:solidFill>
                <a:effectLst>
                  <a:outerShdw blurRad="38100" dist="38100" dir="2700000" algn="tl">
                    <a:srgbClr val="000000">
                      <a:alpha val="43137"/>
                    </a:srgbClr>
                  </a:outerShdw>
                </a:effectLst>
              </a:rPr>
              <a:t>)</a:t>
            </a:r>
            <a:endParaRPr lang="en-US" sz="1200" dirty="0">
              <a:solidFill>
                <a:schemeClr val="bg1"/>
              </a:solidFill>
              <a:effectLst>
                <a:outerShdw blurRad="38100" dist="38100" dir="2700000" algn="tl">
                  <a:srgbClr val="000000">
                    <a:alpha val="43137"/>
                  </a:srgbClr>
                </a:outerShdw>
              </a:effectLst>
            </a:endParaRPr>
          </a:p>
          <a:p>
            <a:pPr marL="342900" indent="-342900">
              <a:buFont typeface="Arial" pitchFamily="34" charset="0"/>
              <a:buAutoNum type="arabicPeriod"/>
            </a:pPr>
            <a:r>
              <a:rPr lang="en-US" sz="1200" b="1" u="sng" dirty="0">
                <a:solidFill>
                  <a:schemeClr val="bg1"/>
                </a:solidFill>
                <a:effectLst>
                  <a:outerShdw blurRad="38100" dist="38100" dir="2700000" algn="tl">
                    <a:srgbClr val="000000">
                      <a:alpha val="43137"/>
                    </a:srgbClr>
                  </a:outerShdw>
                </a:effectLst>
              </a:rPr>
              <a:t>Mite growth inhibitors</a:t>
            </a:r>
            <a:r>
              <a:rPr lang="en-US" sz="1200" b="1" dirty="0">
                <a:solidFill>
                  <a:schemeClr val="bg1"/>
                </a:solidFill>
                <a:effectLst>
                  <a:outerShdw blurRad="38100" dist="38100" dir="2700000" algn="tl">
                    <a:srgbClr val="000000">
                      <a:alpha val="43137"/>
                    </a:srgbClr>
                  </a:outerShdw>
                </a:effectLst>
              </a:rPr>
              <a:t> (</a:t>
            </a:r>
            <a:r>
              <a:rPr lang="en-US" sz="1200" dirty="0" err="1">
                <a:solidFill>
                  <a:schemeClr val="bg1"/>
                </a:solidFill>
                <a:effectLst>
                  <a:outerShdw blurRad="38100" dist="38100" dir="2700000" algn="tl">
                    <a:srgbClr val="000000">
                      <a:alpha val="43137"/>
                    </a:srgbClr>
                  </a:outerShdw>
                </a:effectLst>
              </a:rPr>
              <a:t>Clofentezine</a:t>
            </a:r>
            <a:r>
              <a:rPr lang="en-US" sz="1200" b="1" dirty="0">
                <a:solidFill>
                  <a:schemeClr val="bg1"/>
                </a:solidFill>
                <a:effectLst>
                  <a:outerShdw blurRad="38100" dist="38100" dir="2700000" algn="tl">
                    <a:srgbClr val="000000">
                      <a:alpha val="43137"/>
                    </a:srgbClr>
                  </a:outerShdw>
                </a:effectLst>
              </a:rPr>
              <a:t>)</a:t>
            </a:r>
            <a:endParaRPr lang="en-US" sz="1200" dirty="0">
              <a:solidFill>
                <a:schemeClr val="bg1"/>
              </a:solidFill>
              <a:effectLst>
                <a:outerShdw blurRad="38100" dist="38100" dir="2700000" algn="tl">
                  <a:srgbClr val="000000">
                    <a:alpha val="43137"/>
                  </a:srgbClr>
                </a:outerShdw>
              </a:effectLst>
            </a:endParaRPr>
          </a:p>
          <a:p>
            <a:pPr marL="342900" indent="-342900">
              <a:buFont typeface="Arial" pitchFamily="34" charset="0"/>
              <a:buAutoNum type="arabicPeriod"/>
            </a:pPr>
            <a:r>
              <a:rPr lang="en-US" sz="1200" b="1" u="sng" dirty="0">
                <a:solidFill>
                  <a:schemeClr val="bg1"/>
                </a:solidFill>
                <a:effectLst>
                  <a:outerShdw blurRad="38100" dist="38100" dir="2700000" algn="tl">
                    <a:srgbClr val="000000">
                      <a:alpha val="43137"/>
                    </a:srgbClr>
                  </a:outerShdw>
                </a:effectLst>
              </a:rPr>
              <a:t>Microbial disruptor of insect </a:t>
            </a:r>
            <a:r>
              <a:rPr lang="en-US" sz="1200" b="1" u="sng" dirty="0" err="1">
                <a:solidFill>
                  <a:schemeClr val="bg1"/>
                </a:solidFill>
                <a:effectLst>
                  <a:outerShdw blurRad="38100" dist="38100" dir="2700000" algn="tl">
                    <a:srgbClr val="000000">
                      <a:alpha val="43137"/>
                    </a:srgbClr>
                  </a:outerShdw>
                </a:effectLst>
              </a:rPr>
              <a:t>midgut</a:t>
            </a:r>
            <a:r>
              <a:rPr lang="en-US" sz="1200" b="1" u="sng" dirty="0">
                <a:solidFill>
                  <a:schemeClr val="bg1"/>
                </a:solidFill>
                <a:effectLst>
                  <a:outerShdw blurRad="38100" dist="38100" dir="2700000" algn="tl">
                    <a:srgbClr val="000000">
                      <a:alpha val="43137"/>
                    </a:srgbClr>
                  </a:outerShdw>
                </a:effectLst>
              </a:rPr>
              <a:t> membranes</a:t>
            </a:r>
            <a:r>
              <a:rPr lang="en-US" sz="1200" b="1" dirty="0">
                <a:solidFill>
                  <a:schemeClr val="bg1"/>
                </a:solidFill>
                <a:effectLst>
                  <a:outerShdw blurRad="38100" dist="38100" dir="2700000" algn="tl">
                    <a:srgbClr val="000000">
                      <a:alpha val="43137"/>
                    </a:srgbClr>
                  </a:outerShdw>
                </a:effectLst>
              </a:rPr>
              <a:t> (Bacillus </a:t>
            </a:r>
            <a:r>
              <a:rPr lang="en-US" sz="1200" b="1" dirty="0" err="1">
                <a:solidFill>
                  <a:schemeClr val="bg1"/>
                </a:solidFill>
                <a:effectLst>
                  <a:outerShdw blurRad="38100" dist="38100" dir="2700000" algn="tl">
                    <a:srgbClr val="000000">
                      <a:alpha val="43137"/>
                    </a:srgbClr>
                  </a:outerShdw>
                </a:effectLst>
              </a:rPr>
              <a:t>thuringiensis</a:t>
            </a:r>
            <a:r>
              <a:rPr lang="en-US" sz="1200" b="1" dirty="0">
                <a:solidFill>
                  <a:schemeClr val="bg1"/>
                </a:solidFill>
                <a:effectLst>
                  <a:outerShdw blurRad="38100" dist="38100" dir="2700000" algn="tl">
                    <a:srgbClr val="000000">
                      <a:alpha val="43137"/>
                    </a:srgbClr>
                  </a:outerShdw>
                </a:effectLst>
              </a:rPr>
              <a:t> and the insecticidal proteins they produce; </a:t>
            </a:r>
            <a:r>
              <a:rPr lang="en-US" sz="1200" b="1" i="1" dirty="0">
                <a:solidFill>
                  <a:schemeClr val="bg1"/>
                </a:solidFill>
                <a:effectLst>
                  <a:outerShdw blurRad="38100" dist="38100" dir="2700000" algn="tl">
                    <a:srgbClr val="000000">
                      <a:alpha val="43137"/>
                    </a:srgbClr>
                  </a:outerShdw>
                </a:effectLst>
              </a:rPr>
              <a:t>Bacillus </a:t>
            </a:r>
            <a:r>
              <a:rPr lang="en-US" sz="1200" b="1" i="1" dirty="0" err="1">
                <a:solidFill>
                  <a:schemeClr val="bg1"/>
                </a:solidFill>
                <a:effectLst>
                  <a:outerShdw blurRad="38100" dist="38100" dir="2700000" algn="tl">
                    <a:srgbClr val="000000">
                      <a:alpha val="43137"/>
                    </a:srgbClr>
                  </a:outerShdw>
                </a:effectLst>
              </a:rPr>
              <a:t>sphaericus</a:t>
            </a:r>
            <a:r>
              <a:rPr lang="en-US" sz="1200" b="1" dirty="0">
                <a:solidFill>
                  <a:schemeClr val="bg1"/>
                </a:solidFill>
                <a:effectLst>
                  <a:outerShdw blurRad="38100" dist="38100" dir="2700000" algn="tl">
                    <a:srgbClr val="000000">
                      <a:alpha val="43137"/>
                    </a:srgbClr>
                  </a:outerShdw>
                </a:effectLst>
              </a:rPr>
              <a:t>)</a:t>
            </a:r>
            <a:endParaRPr lang="en-US" sz="1200" dirty="0">
              <a:solidFill>
                <a:schemeClr val="bg1"/>
              </a:solidFill>
              <a:effectLst>
                <a:outerShdw blurRad="38100" dist="38100" dir="2700000" algn="tl">
                  <a:srgbClr val="000000">
                    <a:alpha val="43137"/>
                  </a:srgbClr>
                </a:outerShdw>
              </a:effectLst>
            </a:endParaRPr>
          </a:p>
          <a:p>
            <a:pPr marL="342900" indent="-342900">
              <a:buFont typeface="Arial" pitchFamily="34" charset="0"/>
              <a:buAutoNum type="arabicPeriod"/>
            </a:pPr>
            <a:r>
              <a:rPr lang="en-US" sz="1200" b="1" u="sng" dirty="0">
                <a:solidFill>
                  <a:schemeClr val="bg1"/>
                </a:solidFill>
                <a:effectLst>
                  <a:outerShdw blurRad="38100" dist="38100" dir="2700000" algn="tl">
                    <a:srgbClr val="000000">
                      <a:alpha val="43137"/>
                    </a:srgbClr>
                  </a:outerShdw>
                </a:effectLst>
              </a:rPr>
              <a:t>Inhibitors of mitochondrial ATP synthase</a:t>
            </a:r>
            <a:r>
              <a:rPr lang="en-US" sz="1200" b="1" dirty="0">
                <a:solidFill>
                  <a:schemeClr val="bg1"/>
                </a:solidFill>
                <a:effectLst>
                  <a:outerShdw blurRad="38100" dist="38100" dir="2700000" algn="tl">
                    <a:srgbClr val="000000">
                      <a:alpha val="43137"/>
                    </a:srgbClr>
                  </a:outerShdw>
                </a:effectLst>
              </a:rPr>
              <a:t> (</a:t>
            </a:r>
            <a:r>
              <a:rPr lang="en-US" sz="1200" dirty="0" err="1">
                <a:solidFill>
                  <a:schemeClr val="bg1"/>
                </a:solidFill>
                <a:effectLst>
                  <a:outerShdw blurRad="38100" dist="38100" dir="2700000" algn="tl">
                    <a:srgbClr val="000000">
                      <a:alpha val="43137"/>
                    </a:srgbClr>
                  </a:outerShdw>
                </a:effectLst>
              </a:rPr>
              <a:t>Diafenthiuron</a:t>
            </a:r>
            <a:r>
              <a:rPr lang="en-US" sz="1200" dirty="0">
                <a:solidFill>
                  <a:schemeClr val="bg1"/>
                </a:solidFill>
                <a:effectLst>
                  <a:outerShdw blurRad="38100" dist="38100" dir="2700000" algn="tl">
                    <a:srgbClr val="000000">
                      <a:alpha val="43137"/>
                    </a:srgbClr>
                  </a:outerShdw>
                </a:effectLst>
              </a:rPr>
              <a:t>; </a:t>
            </a:r>
            <a:r>
              <a:rPr lang="en-US" sz="1200" b="1" dirty="0" err="1">
                <a:solidFill>
                  <a:schemeClr val="bg1"/>
                </a:solidFill>
                <a:effectLst>
                  <a:outerShdw blurRad="38100" dist="38100" dir="2700000" algn="tl">
                    <a:srgbClr val="000000">
                      <a:alpha val="43137"/>
                    </a:srgbClr>
                  </a:outerShdw>
                </a:effectLst>
              </a:rPr>
              <a:t>Organotin</a:t>
            </a:r>
            <a:r>
              <a:rPr lang="en-US" sz="1200" b="1" dirty="0">
                <a:solidFill>
                  <a:schemeClr val="bg1"/>
                </a:solidFill>
                <a:effectLst>
                  <a:outerShdw blurRad="38100" dist="38100" dir="2700000" algn="tl">
                    <a:srgbClr val="000000">
                      <a:alpha val="43137"/>
                    </a:srgbClr>
                  </a:outerShdw>
                </a:effectLst>
              </a:rPr>
              <a:t> </a:t>
            </a:r>
            <a:r>
              <a:rPr lang="en-US" sz="1200" b="1" dirty="0" err="1">
                <a:solidFill>
                  <a:schemeClr val="bg1"/>
                </a:solidFill>
                <a:effectLst>
                  <a:outerShdw blurRad="38100" dist="38100" dir="2700000" algn="tl">
                    <a:srgbClr val="000000">
                      <a:alpha val="43137"/>
                    </a:srgbClr>
                  </a:outerShdw>
                </a:effectLst>
              </a:rPr>
              <a:t>miticides</a:t>
            </a:r>
            <a:r>
              <a:rPr lang="en-US" sz="1200" b="1" dirty="0">
                <a:solidFill>
                  <a:schemeClr val="bg1"/>
                </a:solidFill>
                <a:effectLst>
                  <a:outerShdw blurRad="38100" dist="38100" dir="2700000" algn="tl">
                    <a:srgbClr val="000000">
                      <a:alpha val="43137"/>
                    </a:srgbClr>
                  </a:outerShdw>
                </a:effectLst>
              </a:rPr>
              <a:t>, </a:t>
            </a:r>
            <a:r>
              <a:rPr lang="en-US" sz="1200" dirty="0" err="1">
                <a:solidFill>
                  <a:schemeClr val="bg1"/>
                </a:solidFill>
                <a:effectLst>
                  <a:outerShdw blurRad="38100" dist="38100" dir="2700000" algn="tl">
                    <a:srgbClr val="000000">
                      <a:alpha val="43137"/>
                    </a:srgbClr>
                  </a:outerShdw>
                </a:effectLst>
              </a:rPr>
              <a:t>Azocyclotin</a:t>
            </a:r>
            <a:r>
              <a:rPr lang="en-US" sz="1200" b="1" dirty="0">
                <a:solidFill>
                  <a:schemeClr val="bg1"/>
                </a:solidFill>
                <a:effectLst>
                  <a:outerShdw blurRad="38100" dist="38100" dir="2700000" algn="tl">
                    <a:srgbClr val="000000">
                      <a:alpha val="43137"/>
                    </a:srgbClr>
                  </a:outerShdw>
                </a:effectLst>
              </a:rPr>
              <a:t>)</a:t>
            </a:r>
            <a:endParaRPr lang="en-US" sz="1200" dirty="0">
              <a:solidFill>
                <a:schemeClr val="bg1"/>
              </a:solidFill>
              <a:effectLst>
                <a:outerShdw blurRad="38100" dist="38100" dir="2700000" algn="tl">
                  <a:srgbClr val="000000">
                    <a:alpha val="43137"/>
                  </a:srgbClr>
                </a:outerShdw>
              </a:effectLst>
            </a:endParaRPr>
          </a:p>
          <a:p>
            <a:pPr marL="342900" indent="-342900">
              <a:buFont typeface="Arial" pitchFamily="34" charset="0"/>
              <a:buAutoNum type="arabicPeriod"/>
            </a:pPr>
            <a:r>
              <a:rPr lang="en-US" sz="1200" b="1" dirty="0" err="1">
                <a:solidFill>
                  <a:schemeClr val="bg1"/>
                </a:solidFill>
                <a:effectLst>
                  <a:outerShdw blurRad="38100" dist="38100" dir="2700000" algn="tl">
                    <a:srgbClr val="000000">
                      <a:alpha val="43137"/>
                    </a:srgbClr>
                  </a:outerShdw>
                </a:effectLst>
              </a:rPr>
              <a:t>Uncouplers</a:t>
            </a:r>
            <a:r>
              <a:rPr lang="en-US" sz="1200" b="1" dirty="0">
                <a:solidFill>
                  <a:schemeClr val="bg1"/>
                </a:solidFill>
                <a:effectLst>
                  <a:outerShdw blurRad="38100" dist="38100" dir="2700000" algn="tl">
                    <a:srgbClr val="000000">
                      <a:alpha val="43137"/>
                    </a:srgbClr>
                  </a:outerShdw>
                </a:effectLst>
              </a:rPr>
              <a:t> of oxidative phosphorylation via disruption of proton gradient (</a:t>
            </a:r>
            <a:r>
              <a:rPr lang="en-US" sz="1200" dirty="0" err="1">
                <a:solidFill>
                  <a:schemeClr val="bg1"/>
                </a:solidFill>
                <a:effectLst>
                  <a:outerShdw blurRad="38100" dist="38100" dir="2700000" algn="tl">
                    <a:srgbClr val="000000">
                      <a:alpha val="43137"/>
                    </a:srgbClr>
                  </a:outerShdw>
                </a:effectLst>
              </a:rPr>
              <a:t>Chlorfenapyr</a:t>
            </a:r>
            <a:r>
              <a:rPr lang="en-US" sz="1200" dirty="0">
                <a:solidFill>
                  <a:schemeClr val="bg1"/>
                </a:solidFill>
                <a:effectLst>
                  <a:outerShdw blurRad="38100" dist="38100" dir="2700000" algn="tl">
                    <a:srgbClr val="000000">
                      <a:alpha val="43137"/>
                    </a:srgbClr>
                  </a:outerShdw>
                </a:effectLst>
              </a:rPr>
              <a:t>; </a:t>
            </a:r>
            <a:r>
              <a:rPr lang="en-US" sz="1200" dirty="0" err="1">
                <a:solidFill>
                  <a:schemeClr val="bg1"/>
                </a:solidFill>
                <a:effectLst>
                  <a:outerShdw blurRad="38100" dist="38100" dir="2700000" algn="tl">
                    <a:srgbClr val="000000">
                      <a:alpha val="43137"/>
                    </a:srgbClr>
                  </a:outerShdw>
                </a:effectLst>
              </a:rPr>
              <a:t>Sulfuramid</a:t>
            </a:r>
            <a:r>
              <a:rPr lang="en-US" sz="1200" b="1" dirty="0">
                <a:solidFill>
                  <a:schemeClr val="bg1"/>
                </a:solidFill>
                <a:effectLst>
                  <a:outerShdw blurRad="38100" dist="38100" dir="2700000" algn="tl">
                    <a:srgbClr val="000000">
                      <a:alpha val="43137"/>
                    </a:srgbClr>
                  </a:outerShdw>
                </a:effectLst>
              </a:rPr>
              <a:t>)</a:t>
            </a:r>
            <a:endParaRPr lang="en-US" sz="1200" dirty="0">
              <a:solidFill>
                <a:schemeClr val="bg1"/>
              </a:solidFill>
              <a:effectLst>
                <a:outerShdw blurRad="38100" dist="38100" dir="2700000" algn="tl">
                  <a:srgbClr val="000000">
                    <a:alpha val="43137"/>
                  </a:srgbClr>
                </a:outerShdw>
              </a:effectLst>
            </a:endParaRPr>
          </a:p>
          <a:p>
            <a:pPr marL="342900" indent="-342900">
              <a:buFont typeface="Arial" pitchFamily="34" charset="0"/>
              <a:buAutoNum type="arabicPeriod"/>
            </a:pPr>
            <a:r>
              <a:rPr lang="en-US" sz="1200" b="1" u="sng" dirty="0">
                <a:solidFill>
                  <a:schemeClr val="bg1"/>
                </a:solidFill>
                <a:effectLst>
                  <a:outerShdw blurRad="38100" dist="38100" dir="2700000" algn="tl">
                    <a:srgbClr val="000000">
                      <a:alpha val="43137"/>
                    </a:srgbClr>
                  </a:outerShdw>
                </a:effectLst>
              </a:rPr>
              <a:t>Nicotinic acetylcholine receptor channel blockers</a:t>
            </a:r>
            <a:r>
              <a:rPr lang="en-US" sz="1200" b="1" dirty="0">
                <a:solidFill>
                  <a:schemeClr val="bg1"/>
                </a:solidFill>
                <a:effectLst>
                  <a:outerShdw blurRad="38100" dist="38100" dir="2700000" algn="tl">
                    <a:srgbClr val="000000">
                      <a:alpha val="43137"/>
                    </a:srgbClr>
                  </a:outerShdw>
                </a:effectLst>
              </a:rPr>
              <a:t> (</a:t>
            </a:r>
            <a:r>
              <a:rPr lang="en-US" sz="1200" b="1" dirty="0" err="1">
                <a:solidFill>
                  <a:schemeClr val="bg1"/>
                </a:solidFill>
                <a:effectLst>
                  <a:outerShdw blurRad="38100" dist="38100" dir="2700000" algn="tl">
                    <a:srgbClr val="000000">
                      <a:alpha val="43137"/>
                    </a:srgbClr>
                  </a:outerShdw>
                </a:effectLst>
              </a:rPr>
              <a:t>Nereistoxin</a:t>
            </a:r>
            <a:r>
              <a:rPr lang="en-US" sz="1200" b="1" dirty="0">
                <a:solidFill>
                  <a:schemeClr val="bg1"/>
                </a:solidFill>
                <a:effectLst>
                  <a:outerShdw blurRad="38100" dist="38100" dir="2700000" algn="tl">
                    <a:srgbClr val="000000">
                      <a:alpha val="43137"/>
                    </a:srgbClr>
                  </a:outerShdw>
                </a:effectLst>
              </a:rPr>
              <a:t> analogues, </a:t>
            </a:r>
            <a:r>
              <a:rPr lang="en-US" sz="1200" dirty="0" err="1">
                <a:solidFill>
                  <a:schemeClr val="bg1"/>
                </a:solidFill>
                <a:effectLst>
                  <a:outerShdw blurRad="38100" dist="38100" dir="2700000" algn="tl">
                    <a:srgbClr val="000000">
                      <a:alpha val="43137"/>
                    </a:srgbClr>
                  </a:outerShdw>
                </a:effectLst>
              </a:rPr>
              <a:t>Bensultap</a:t>
            </a:r>
            <a:r>
              <a:rPr lang="en-US" sz="1200" b="1" dirty="0">
                <a:solidFill>
                  <a:schemeClr val="bg1"/>
                </a:solidFill>
                <a:effectLst>
                  <a:outerShdw blurRad="38100" dist="38100" dir="2700000" algn="tl">
                    <a:srgbClr val="000000">
                      <a:alpha val="43137"/>
                    </a:srgbClr>
                  </a:outerShdw>
                </a:effectLst>
              </a:rPr>
              <a:t>)</a:t>
            </a:r>
            <a:r>
              <a:rPr lang="en-US" sz="1200" dirty="0">
                <a:solidFill>
                  <a:schemeClr val="bg1"/>
                </a:solidFill>
                <a:effectLst>
                  <a:outerShdw blurRad="38100" dist="38100" dir="2700000" algn="tl">
                    <a:srgbClr val="000000">
                      <a:alpha val="43137"/>
                    </a:srgbClr>
                  </a:outerShdw>
                </a:effectLst>
              </a:rPr>
              <a:t> </a:t>
            </a:r>
          </a:p>
          <a:p>
            <a:pPr marL="342900" indent="-342900">
              <a:buFont typeface="Arial" pitchFamily="34" charset="0"/>
              <a:buAutoNum type="arabicPeriod"/>
            </a:pPr>
            <a:r>
              <a:rPr lang="en-US" sz="1200" b="1" u="sng" dirty="0">
                <a:solidFill>
                  <a:schemeClr val="bg1"/>
                </a:solidFill>
                <a:effectLst>
                  <a:outerShdw blurRad="38100" dist="38100" dir="2700000" algn="tl">
                    <a:srgbClr val="000000">
                      <a:alpha val="43137"/>
                    </a:srgbClr>
                  </a:outerShdw>
                </a:effectLst>
              </a:rPr>
              <a:t>Inhibitors of chitin biosynthesis, type 0</a:t>
            </a:r>
            <a:r>
              <a:rPr lang="en-US" sz="1200" b="1" dirty="0">
                <a:solidFill>
                  <a:schemeClr val="bg1"/>
                </a:solidFill>
                <a:effectLst>
                  <a:outerShdw blurRad="38100" dist="38100" dir="2700000" algn="tl">
                    <a:srgbClr val="000000">
                      <a:alpha val="43137"/>
                    </a:srgbClr>
                  </a:outerShdw>
                </a:effectLst>
              </a:rPr>
              <a:t> (</a:t>
            </a:r>
            <a:r>
              <a:rPr lang="en-US" sz="1200" b="1" dirty="0" err="1">
                <a:solidFill>
                  <a:schemeClr val="bg1"/>
                </a:solidFill>
                <a:effectLst>
                  <a:outerShdw blurRad="38100" dist="38100" dir="2700000" algn="tl">
                    <a:srgbClr val="000000">
                      <a:alpha val="43137"/>
                    </a:srgbClr>
                  </a:outerShdw>
                </a:effectLst>
              </a:rPr>
              <a:t>Benzoylureas</a:t>
            </a:r>
            <a:r>
              <a:rPr lang="en-US" sz="1200" b="1" dirty="0">
                <a:solidFill>
                  <a:schemeClr val="bg1"/>
                </a:solidFill>
                <a:effectLst>
                  <a:outerShdw blurRad="38100" dist="38100" dir="2700000" algn="tl">
                    <a:srgbClr val="000000">
                      <a:alpha val="43137"/>
                    </a:srgbClr>
                  </a:outerShdw>
                </a:effectLst>
              </a:rPr>
              <a:t>, </a:t>
            </a:r>
            <a:r>
              <a:rPr lang="en-US" sz="1200" dirty="0" err="1">
                <a:solidFill>
                  <a:schemeClr val="bg1"/>
                </a:solidFill>
                <a:effectLst>
                  <a:outerShdw blurRad="38100" dist="38100" dir="2700000" algn="tl">
                    <a:srgbClr val="000000">
                      <a:alpha val="43137"/>
                    </a:srgbClr>
                  </a:outerShdw>
                </a:effectLst>
              </a:rPr>
              <a:t>Diflubenzuron</a:t>
            </a:r>
            <a:r>
              <a:rPr lang="en-US" sz="1200" b="1" dirty="0">
                <a:solidFill>
                  <a:schemeClr val="bg1"/>
                </a:solidFill>
                <a:effectLst>
                  <a:outerShdw blurRad="38100" dist="38100" dir="2700000" algn="tl">
                    <a:srgbClr val="000000">
                      <a:alpha val="43137"/>
                    </a:srgbClr>
                  </a:outerShdw>
                </a:effectLst>
              </a:rPr>
              <a:t>)</a:t>
            </a:r>
            <a:r>
              <a:rPr lang="en-US" sz="1200" dirty="0">
                <a:solidFill>
                  <a:schemeClr val="bg1"/>
                </a:solidFill>
                <a:effectLst>
                  <a:outerShdw blurRad="38100" dist="38100" dir="2700000" algn="tl">
                    <a:srgbClr val="000000">
                      <a:alpha val="43137"/>
                    </a:srgbClr>
                  </a:outerShdw>
                </a:effectLst>
              </a:rPr>
              <a:t> </a:t>
            </a:r>
          </a:p>
          <a:p>
            <a:pPr marL="342900" indent="-342900">
              <a:buFont typeface="Arial" pitchFamily="34" charset="0"/>
              <a:buAutoNum type="arabicPeriod"/>
            </a:pPr>
            <a:r>
              <a:rPr lang="en-US" sz="1200" b="1" u="sng" dirty="0">
                <a:solidFill>
                  <a:schemeClr val="bg1"/>
                </a:solidFill>
                <a:effectLst>
                  <a:outerShdw blurRad="38100" dist="38100" dir="2700000" algn="tl">
                    <a:srgbClr val="000000">
                      <a:alpha val="43137"/>
                    </a:srgbClr>
                  </a:outerShdw>
                </a:effectLst>
              </a:rPr>
              <a:t>Inhibitors of chitin biosynthesis, type 1</a:t>
            </a:r>
            <a:r>
              <a:rPr lang="en-US" sz="1200" b="1" dirty="0">
                <a:solidFill>
                  <a:schemeClr val="bg1"/>
                </a:solidFill>
                <a:effectLst>
                  <a:outerShdw blurRad="38100" dist="38100" dir="2700000" algn="tl">
                    <a:srgbClr val="000000">
                      <a:alpha val="43137"/>
                    </a:srgbClr>
                  </a:outerShdw>
                </a:effectLst>
              </a:rPr>
              <a:t> (</a:t>
            </a:r>
            <a:r>
              <a:rPr lang="en-US" sz="1200" dirty="0" err="1">
                <a:solidFill>
                  <a:schemeClr val="bg1"/>
                </a:solidFill>
                <a:effectLst>
                  <a:outerShdw blurRad="38100" dist="38100" dir="2700000" algn="tl">
                    <a:srgbClr val="000000">
                      <a:alpha val="43137"/>
                    </a:srgbClr>
                  </a:outerShdw>
                </a:effectLst>
              </a:rPr>
              <a:t>Buprofezin</a:t>
            </a:r>
            <a:r>
              <a:rPr lang="en-US" sz="1200" b="1" dirty="0">
                <a:solidFill>
                  <a:schemeClr val="bg1"/>
                </a:solidFill>
                <a:effectLst>
                  <a:outerShdw blurRad="38100" dist="38100" dir="2700000" algn="tl">
                    <a:srgbClr val="000000">
                      <a:alpha val="43137"/>
                    </a:srgbClr>
                  </a:outerShdw>
                </a:effectLst>
              </a:rPr>
              <a:t>)</a:t>
            </a:r>
            <a:endParaRPr lang="en-US" sz="1200" dirty="0">
              <a:solidFill>
                <a:schemeClr val="bg1"/>
              </a:solidFill>
              <a:effectLst>
                <a:outerShdw blurRad="38100" dist="38100" dir="2700000" algn="tl">
                  <a:srgbClr val="000000">
                    <a:alpha val="43137"/>
                  </a:srgbClr>
                </a:outerShdw>
              </a:effectLst>
            </a:endParaRPr>
          </a:p>
          <a:p>
            <a:pPr marL="342900" indent="-342900">
              <a:buFont typeface="Arial" pitchFamily="34" charset="0"/>
              <a:buAutoNum type="arabicPeriod"/>
            </a:pPr>
            <a:r>
              <a:rPr lang="en-US" sz="1200" b="1" u="sng" dirty="0" err="1">
                <a:solidFill>
                  <a:schemeClr val="bg1"/>
                </a:solidFill>
                <a:effectLst>
                  <a:outerShdw blurRad="38100" dist="38100" dir="2700000" algn="tl">
                    <a:srgbClr val="000000">
                      <a:alpha val="43137"/>
                    </a:srgbClr>
                  </a:outerShdw>
                </a:effectLst>
              </a:rPr>
              <a:t>Moulting</a:t>
            </a:r>
            <a:r>
              <a:rPr lang="en-US" sz="1200" b="1" u="sng" dirty="0">
                <a:solidFill>
                  <a:schemeClr val="bg1"/>
                </a:solidFill>
                <a:effectLst>
                  <a:outerShdw blurRad="38100" dist="38100" dir="2700000" algn="tl">
                    <a:srgbClr val="000000">
                      <a:alpha val="43137"/>
                    </a:srgbClr>
                  </a:outerShdw>
                </a:effectLst>
              </a:rPr>
              <a:t> disruptor, Dipteran</a:t>
            </a:r>
            <a:r>
              <a:rPr lang="en-US" sz="1200" b="1" dirty="0">
                <a:solidFill>
                  <a:schemeClr val="bg1"/>
                </a:solidFill>
                <a:effectLst>
                  <a:outerShdw blurRad="38100" dist="38100" dir="2700000" algn="tl">
                    <a:srgbClr val="000000">
                      <a:alpha val="43137"/>
                    </a:srgbClr>
                  </a:outerShdw>
                </a:effectLst>
              </a:rPr>
              <a:t> (</a:t>
            </a:r>
            <a:r>
              <a:rPr lang="en-US" sz="1200" dirty="0" err="1">
                <a:solidFill>
                  <a:schemeClr val="bg1"/>
                </a:solidFill>
                <a:effectLst>
                  <a:outerShdw blurRad="38100" dist="38100" dir="2700000" algn="tl">
                    <a:srgbClr val="000000">
                      <a:alpha val="43137"/>
                    </a:srgbClr>
                  </a:outerShdw>
                </a:effectLst>
              </a:rPr>
              <a:t>Cyromazine</a:t>
            </a:r>
            <a:r>
              <a:rPr lang="en-US" sz="1200" b="1" dirty="0">
                <a:solidFill>
                  <a:schemeClr val="bg1"/>
                </a:solidFill>
                <a:effectLst>
                  <a:outerShdw blurRad="38100" dist="38100" dir="2700000" algn="tl">
                    <a:srgbClr val="000000">
                      <a:alpha val="43137"/>
                    </a:srgbClr>
                  </a:outerShdw>
                </a:effectLst>
              </a:rPr>
              <a:t>)</a:t>
            </a:r>
            <a:endParaRPr lang="en-US" sz="1200" dirty="0">
              <a:solidFill>
                <a:schemeClr val="bg1"/>
              </a:solidFill>
              <a:effectLst>
                <a:outerShdw blurRad="38100" dist="38100" dir="2700000" algn="tl">
                  <a:srgbClr val="000000">
                    <a:alpha val="43137"/>
                  </a:srgbClr>
                </a:outerShdw>
              </a:effectLst>
            </a:endParaRPr>
          </a:p>
          <a:p>
            <a:pPr marL="342900" indent="-342900">
              <a:buFont typeface="Arial" pitchFamily="34" charset="0"/>
              <a:buAutoNum type="arabicPeriod"/>
            </a:pPr>
            <a:r>
              <a:rPr lang="en-US" sz="1200" b="1" u="sng" dirty="0" err="1">
                <a:solidFill>
                  <a:schemeClr val="bg1"/>
                </a:solidFill>
                <a:effectLst>
                  <a:outerShdw blurRad="38100" dist="38100" dir="2700000" algn="tl">
                    <a:srgbClr val="000000">
                      <a:alpha val="43137"/>
                    </a:srgbClr>
                  </a:outerShdw>
                </a:effectLst>
              </a:rPr>
              <a:t>Ecdysone</a:t>
            </a:r>
            <a:r>
              <a:rPr lang="en-US" sz="1200" b="1" u="sng" dirty="0">
                <a:solidFill>
                  <a:schemeClr val="bg1"/>
                </a:solidFill>
                <a:effectLst>
                  <a:outerShdw blurRad="38100" dist="38100" dir="2700000" algn="tl">
                    <a:srgbClr val="000000">
                      <a:alpha val="43137"/>
                    </a:srgbClr>
                  </a:outerShdw>
                </a:effectLst>
              </a:rPr>
              <a:t> receptor agonists</a:t>
            </a:r>
            <a:r>
              <a:rPr lang="en-US" sz="1200" b="1" dirty="0">
                <a:solidFill>
                  <a:schemeClr val="bg1"/>
                </a:solidFill>
                <a:effectLst>
                  <a:outerShdw blurRad="38100" dist="38100" dir="2700000" algn="tl">
                    <a:srgbClr val="000000">
                      <a:alpha val="43137"/>
                    </a:srgbClr>
                  </a:outerShdw>
                </a:effectLst>
              </a:rPr>
              <a:t> (</a:t>
            </a:r>
            <a:r>
              <a:rPr lang="en-US" sz="1200" b="1" dirty="0" err="1">
                <a:solidFill>
                  <a:schemeClr val="bg1"/>
                </a:solidFill>
                <a:effectLst>
                  <a:outerShdw blurRad="38100" dist="38100" dir="2700000" algn="tl">
                    <a:srgbClr val="000000">
                      <a:alpha val="43137"/>
                    </a:srgbClr>
                  </a:outerShdw>
                </a:effectLst>
              </a:rPr>
              <a:t>Diacylhydrazines</a:t>
            </a:r>
            <a:r>
              <a:rPr lang="en-US" sz="1200" b="1" dirty="0">
                <a:solidFill>
                  <a:schemeClr val="bg1"/>
                </a:solidFill>
                <a:effectLst>
                  <a:outerShdw blurRad="38100" dist="38100" dir="2700000" algn="tl">
                    <a:srgbClr val="000000">
                      <a:alpha val="43137"/>
                    </a:srgbClr>
                  </a:outerShdw>
                </a:effectLst>
              </a:rPr>
              <a:t>, </a:t>
            </a:r>
            <a:r>
              <a:rPr lang="en-US" sz="1200" dirty="0" err="1">
                <a:solidFill>
                  <a:schemeClr val="bg1"/>
                </a:solidFill>
                <a:effectLst>
                  <a:outerShdw blurRad="38100" dist="38100" dir="2700000" algn="tl">
                    <a:srgbClr val="000000">
                      <a:alpha val="43137"/>
                    </a:srgbClr>
                  </a:outerShdw>
                </a:effectLst>
              </a:rPr>
              <a:t>Tebufenozide</a:t>
            </a:r>
            <a:r>
              <a:rPr lang="en-US" sz="1200" b="1" dirty="0">
                <a:solidFill>
                  <a:schemeClr val="bg1"/>
                </a:solidFill>
                <a:effectLst>
                  <a:outerShdw blurRad="38100" dist="38100" dir="2700000" algn="tl">
                    <a:srgbClr val="000000">
                      <a:alpha val="43137"/>
                    </a:srgbClr>
                  </a:outerShdw>
                </a:effectLst>
              </a:rPr>
              <a:t>)</a:t>
            </a:r>
            <a:endParaRPr lang="en-US" sz="1200" dirty="0">
              <a:solidFill>
                <a:schemeClr val="bg1"/>
              </a:solidFill>
              <a:effectLst>
                <a:outerShdw blurRad="38100" dist="38100" dir="2700000" algn="tl">
                  <a:srgbClr val="000000">
                    <a:alpha val="43137"/>
                  </a:srgbClr>
                </a:outerShdw>
              </a:effectLst>
            </a:endParaRPr>
          </a:p>
          <a:p>
            <a:pPr marL="342900" indent="-342900">
              <a:buFont typeface="Arial" pitchFamily="34" charset="0"/>
              <a:buAutoNum type="arabicPeriod"/>
            </a:pPr>
            <a:r>
              <a:rPr lang="en-US" sz="1200" b="1" u="sng" dirty="0" err="1">
                <a:solidFill>
                  <a:schemeClr val="bg1"/>
                </a:solidFill>
                <a:effectLst>
                  <a:outerShdw blurRad="38100" dist="38100" dir="2700000" algn="tl">
                    <a:srgbClr val="000000">
                      <a:alpha val="43137"/>
                    </a:srgbClr>
                  </a:outerShdw>
                </a:effectLst>
              </a:rPr>
              <a:t>Octopaminergic</a:t>
            </a:r>
            <a:r>
              <a:rPr lang="en-US" sz="1200" b="1" u="sng" dirty="0">
                <a:solidFill>
                  <a:schemeClr val="bg1"/>
                </a:solidFill>
                <a:effectLst>
                  <a:outerShdw blurRad="38100" dist="38100" dir="2700000" algn="tl">
                    <a:srgbClr val="000000">
                      <a:alpha val="43137"/>
                    </a:srgbClr>
                  </a:outerShdw>
                </a:effectLst>
              </a:rPr>
              <a:t> receptor agonists</a:t>
            </a:r>
            <a:r>
              <a:rPr lang="en-US" sz="1200" b="1" dirty="0">
                <a:solidFill>
                  <a:schemeClr val="bg1"/>
                </a:solidFill>
                <a:effectLst>
                  <a:outerShdw blurRad="38100" dist="38100" dir="2700000" algn="tl">
                    <a:srgbClr val="000000">
                      <a:alpha val="43137"/>
                    </a:srgbClr>
                  </a:outerShdw>
                </a:effectLst>
              </a:rPr>
              <a:t> (</a:t>
            </a:r>
            <a:r>
              <a:rPr lang="en-US" sz="1200" dirty="0" err="1">
                <a:solidFill>
                  <a:schemeClr val="bg1"/>
                </a:solidFill>
                <a:effectLst>
                  <a:outerShdw blurRad="38100" dist="38100" dir="2700000" algn="tl">
                    <a:srgbClr val="000000">
                      <a:alpha val="43137"/>
                    </a:srgbClr>
                  </a:outerShdw>
                </a:effectLst>
              </a:rPr>
              <a:t>Amitraz</a:t>
            </a:r>
            <a:r>
              <a:rPr lang="en-US" sz="1200" b="1" dirty="0">
                <a:solidFill>
                  <a:schemeClr val="bg1"/>
                </a:solidFill>
                <a:effectLst>
                  <a:outerShdw blurRad="38100" dist="38100" dir="2700000" algn="tl">
                    <a:srgbClr val="000000">
                      <a:alpha val="43137"/>
                    </a:srgbClr>
                  </a:outerShdw>
                </a:effectLst>
              </a:rPr>
              <a:t>)</a:t>
            </a:r>
            <a:endParaRPr lang="en-US" sz="1200" dirty="0">
              <a:solidFill>
                <a:schemeClr val="bg1"/>
              </a:solidFill>
              <a:effectLst>
                <a:outerShdw blurRad="38100" dist="38100" dir="2700000" algn="tl">
                  <a:srgbClr val="000000">
                    <a:alpha val="43137"/>
                  </a:srgbClr>
                </a:outerShdw>
              </a:effectLst>
            </a:endParaRPr>
          </a:p>
          <a:p>
            <a:pPr marL="342900" indent="-342900">
              <a:buFont typeface="Arial" pitchFamily="34" charset="0"/>
              <a:buAutoNum type="arabicPeriod"/>
            </a:pPr>
            <a:r>
              <a:rPr lang="en-US" sz="1200" b="1" u="sng" dirty="0">
                <a:solidFill>
                  <a:schemeClr val="bg1"/>
                </a:solidFill>
                <a:effectLst>
                  <a:outerShdw blurRad="38100" dist="38100" dir="2700000" algn="tl">
                    <a:srgbClr val="000000">
                      <a:alpha val="43137"/>
                    </a:srgbClr>
                  </a:outerShdw>
                </a:effectLst>
              </a:rPr>
              <a:t>Mitochondrial complex III electron transport inhibitors</a:t>
            </a:r>
            <a:r>
              <a:rPr lang="en-US" sz="1200" b="1" dirty="0">
                <a:solidFill>
                  <a:schemeClr val="bg1"/>
                </a:solidFill>
                <a:effectLst>
                  <a:outerShdw blurRad="38100" dist="38100" dir="2700000" algn="tl">
                    <a:srgbClr val="000000">
                      <a:alpha val="43137"/>
                    </a:srgbClr>
                  </a:outerShdw>
                </a:effectLst>
              </a:rPr>
              <a:t> (</a:t>
            </a:r>
            <a:r>
              <a:rPr lang="en-US" sz="1200" dirty="0" err="1">
                <a:solidFill>
                  <a:schemeClr val="bg1"/>
                </a:solidFill>
                <a:effectLst>
                  <a:outerShdw blurRad="38100" dist="38100" dir="2700000" algn="tl">
                    <a:srgbClr val="000000">
                      <a:alpha val="43137"/>
                    </a:srgbClr>
                  </a:outerShdw>
                </a:effectLst>
              </a:rPr>
              <a:t>Hydramethylnon</a:t>
            </a:r>
            <a:r>
              <a:rPr lang="en-US" sz="1200" b="1" dirty="0">
                <a:solidFill>
                  <a:schemeClr val="bg1"/>
                </a:solidFill>
                <a:effectLst>
                  <a:outerShdw blurRad="38100" dist="38100" dir="2700000" algn="tl">
                    <a:srgbClr val="000000">
                      <a:alpha val="43137"/>
                    </a:srgbClr>
                  </a:outerShdw>
                </a:effectLst>
              </a:rPr>
              <a:t>)</a:t>
            </a:r>
            <a:endParaRPr lang="en-US" sz="1200" dirty="0">
              <a:solidFill>
                <a:schemeClr val="bg1"/>
              </a:solidFill>
              <a:effectLst>
                <a:outerShdw blurRad="38100" dist="38100" dir="2700000" algn="tl">
                  <a:srgbClr val="000000">
                    <a:alpha val="43137"/>
                  </a:srgbClr>
                </a:outerShdw>
              </a:effectLst>
            </a:endParaRPr>
          </a:p>
          <a:p>
            <a:pPr marL="342900" indent="-342900">
              <a:buFont typeface="Arial" pitchFamily="34" charset="0"/>
              <a:buAutoNum type="arabicPeriod"/>
            </a:pPr>
            <a:r>
              <a:rPr lang="en-US" sz="1200" b="1" u="sng" dirty="0">
                <a:solidFill>
                  <a:schemeClr val="bg1"/>
                </a:solidFill>
                <a:effectLst>
                  <a:outerShdw blurRad="38100" dist="38100" dir="2700000" algn="tl">
                    <a:srgbClr val="000000">
                      <a:alpha val="43137"/>
                    </a:srgbClr>
                  </a:outerShdw>
                </a:effectLst>
              </a:rPr>
              <a:t>Mitochondrial complex I electron transport inhibitors</a:t>
            </a:r>
            <a:r>
              <a:rPr lang="en-US" sz="1200" b="1" dirty="0">
                <a:solidFill>
                  <a:schemeClr val="bg1"/>
                </a:solidFill>
                <a:effectLst>
                  <a:outerShdw blurRad="38100" dist="38100" dir="2700000" algn="tl">
                    <a:srgbClr val="000000">
                      <a:alpha val="43137"/>
                    </a:srgbClr>
                  </a:outerShdw>
                </a:effectLst>
              </a:rPr>
              <a:t> (METI </a:t>
            </a:r>
            <a:r>
              <a:rPr lang="en-US" sz="1200" b="1" dirty="0" err="1">
                <a:solidFill>
                  <a:schemeClr val="bg1"/>
                </a:solidFill>
                <a:effectLst>
                  <a:outerShdw blurRad="38100" dist="38100" dir="2700000" algn="tl">
                    <a:srgbClr val="000000">
                      <a:alpha val="43137"/>
                    </a:srgbClr>
                  </a:outerShdw>
                </a:effectLst>
              </a:rPr>
              <a:t>acaricides</a:t>
            </a:r>
            <a:r>
              <a:rPr lang="en-US" sz="1200" b="1" dirty="0">
                <a:solidFill>
                  <a:schemeClr val="bg1"/>
                </a:solidFill>
                <a:effectLst>
                  <a:outerShdw blurRad="38100" dist="38100" dir="2700000" algn="tl">
                    <a:srgbClr val="000000">
                      <a:alpha val="43137"/>
                    </a:srgbClr>
                  </a:outerShdw>
                </a:effectLst>
              </a:rPr>
              <a:t> and insecticides, </a:t>
            </a:r>
            <a:r>
              <a:rPr lang="en-US" sz="1200" dirty="0" err="1">
                <a:solidFill>
                  <a:schemeClr val="bg1"/>
                </a:solidFill>
                <a:effectLst>
                  <a:outerShdw blurRad="38100" dist="38100" dir="2700000" algn="tl">
                    <a:srgbClr val="000000">
                      <a:alpha val="43137"/>
                    </a:srgbClr>
                  </a:outerShdw>
                </a:effectLst>
              </a:rPr>
              <a:t>Fenpyroximate</a:t>
            </a:r>
            <a:r>
              <a:rPr lang="en-US" sz="1200" dirty="0">
                <a:solidFill>
                  <a:schemeClr val="bg1"/>
                </a:solidFill>
                <a:effectLst>
                  <a:outerShdw blurRad="38100" dist="38100" dir="2700000" algn="tl">
                    <a:srgbClr val="000000">
                      <a:alpha val="43137"/>
                    </a:srgbClr>
                  </a:outerShdw>
                </a:effectLst>
              </a:rPr>
              <a:t>, </a:t>
            </a:r>
            <a:r>
              <a:rPr lang="en-US" sz="1200" b="1" dirty="0">
                <a:solidFill>
                  <a:schemeClr val="bg1"/>
                </a:solidFill>
                <a:effectLst>
                  <a:outerShdw blurRad="38100" dist="38100" dir="2700000" algn="tl">
                    <a:srgbClr val="000000">
                      <a:alpha val="43137"/>
                    </a:srgbClr>
                  </a:outerShdw>
                </a:effectLst>
              </a:rPr>
              <a:t>Rotenone)</a:t>
            </a:r>
            <a:endParaRPr lang="en-US" sz="1200" dirty="0">
              <a:solidFill>
                <a:schemeClr val="bg1"/>
              </a:solidFill>
              <a:effectLst>
                <a:outerShdw blurRad="38100" dist="38100" dir="2700000" algn="tl">
                  <a:srgbClr val="000000">
                    <a:alpha val="43137"/>
                  </a:srgbClr>
                </a:outerShdw>
              </a:effectLst>
            </a:endParaRPr>
          </a:p>
          <a:p>
            <a:pPr marL="342900" indent="-342900">
              <a:buFont typeface="Arial" pitchFamily="34" charset="0"/>
              <a:buAutoNum type="arabicPeriod"/>
            </a:pPr>
            <a:r>
              <a:rPr lang="en-US" sz="1200" b="1" u="sng" dirty="0">
                <a:solidFill>
                  <a:schemeClr val="bg1"/>
                </a:solidFill>
                <a:effectLst>
                  <a:outerShdw blurRad="38100" dist="38100" dir="2700000" algn="tl">
                    <a:srgbClr val="000000">
                      <a:alpha val="43137"/>
                    </a:srgbClr>
                  </a:outerShdw>
                </a:effectLst>
              </a:rPr>
              <a:t>Voltage-dependent sodium channel blockers</a:t>
            </a:r>
            <a:r>
              <a:rPr lang="en-US" sz="1200" b="1" dirty="0">
                <a:solidFill>
                  <a:schemeClr val="bg1"/>
                </a:solidFill>
                <a:effectLst>
                  <a:outerShdw blurRad="38100" dist="38100" dir="2700000" algn="tl">
                    <a:srgbClr val="000000">
                      <a:alpha val="43137"/>
                    </a:srgbClr>
                  </a:outerShdw>
                </a:effectLst>
              </a:rPr>
              <a:t> (</a:t>
            </a:r>
            <a:r>
              <a:rPr lang="en-US" sz="1200" dirty="0" err="1">
                <a:solidFill>
                  <a:schemeClr val="bg1"/>
                </a:solidFill>
                <a:effectLst>
                  <a:outerShdw blurRad="38100" dist="38100" dir="2700000" algn="tl">
                    <a:srgbClr val="000000">
                      <a:alpha val="43137"/>
                    </a:srgbClr>
                  </a:outerShdw>
                </a:effectLst>
              </a:rPr>
              <a:t>Indoxacarb</a:t>
            </a:r>
            <a:r>
              <a:rPr lang="en-US" sz="1200" b="1" dirty="0">
                <a:solidFill>
                  <a:schemeClr val="bg1"/>
                </a:solidFill>
                <a:effectLst>
                  <a:outerShdw blurRad="38100" dist="38100" dir="2700000" algn="tl">
                    <a:srgbClr val="000000">
                      <a:alpha val="43137"/>
                    </a:srgbClr>
                  </a:outerShdw>
                </a:effectLst>
              </a:rPr>
              <a:t>)</a:t>
            </a:r>
            <a:endParaRPr lang="en-US" sz="1200" dirty="0">
              <a:solidFill>
                <a:schemeClr val="bg1"/>
              </a:solidFill>
              <a:effectLst>
                <a:outerShdw blurRad="38100" dist="38100" dir="2700000" algn="tl">
                  <a:srgbClr val="000000">
                    <a:alpha val="43137"/>
                  </a:srgbClr>
                </a:outerShdw>
              </a:effectLst>
            </a:endParaRPr>
          </a:p>
          <a:p>
            <a:pPr marL="342900" indent="-342900">
              <a:buFont typeface="Arial" pitchFamily="34" charset="0"/>
              <a:buAutoNum type="arabicPeriod"/>
            </a:pPr>
            <a:r>
              <a:rPr lang="en-US" sz="1200" b="1" u="sng" dirty="0">
                <a:solidFill>
                  <a:schemeClr val="bg1"/>
                </a:solidFill>
                <a:effectLst>
                  <a:outerShdw blurRad="38100" dist="38100" dir="2700000" algn="tl">
                    <a:srgbClr val="000000">
                      <a:alpha val="43137"/>
                    </a:srgbClr>
                  </a:outerShdw>
                </a:effectLst>
              </a:rPr>
              <a:t>Inhibitors of acetyl CoA carboxylase - Lipid synthesis, growth regulation </a:t>
            </a:r>
            <a:r>
              <a:rPr lang="en-US" sz="1200" b="1" dirty="0">
                <a:solidFill>
                  <a:schemeClr val="bg1"/>
                </a:solidFill>
                <a:effectLst>
                  <a:outerShdw blurRad="38100" dist="38100" dir="2700000" algn="tl">
                    <a:srgbClr val="000000">
                      <a:alpha val="43137"/>
                    </a:srgbClr>
                  </a:outerShdw>
                </a:effectLst>
              </a:rPr>
              <a:t>(</a:t>
            </a:r>
            <a:r>
              <a:rPr lang="en-US" sz="1200" b="1" dirty="0" err="1">
                <a:solidFill>
                  <a:schemeClr val="bg1"/>
                </a:solidFill>
                <a:effectLst>
                  <a:outerShdw blurRad="38100" dist="38100" dir="2700000" algn="tl">
                    <a:srgbClr val="000000">
                      <a:alpha val="43137"/>
                    </a:srgbClr>
                  </a:outerShdw>
                </a:effectLst>
              </a:rPr>
              <a:t>Tetronic</a:t>
            </a:r>
            <a:r>
              <a:rPr lang="en-US" sz="1200" b="1" dirty="0">
                <a:solidFill>
                  <a:schemeClr val="bg1"/>
                </a:solidFill>
                <a:effectLst>
                  <a:outerShdw blurRad="38100" dist="38100" dir="2700000" algn="tl">
                    <a:srgbClr val="000000">
                      <a:alpha val="43137"/>
                    </a:srgbClr>
                  </a:outerShdw>
                </a:effectLst>
              </a:rPr>
              <a:t> and </a:t>
            </a:r>
            <a:r>
              <a:rPr lang="en-US" sz="1200" b="1" dirty="0" err="1">
                <a:solidFill>
                  <a:schemeClr val="bg1"/>
                </a:solidFill>
                <a:effectLst>
                  <a:outerShdw blurRad="38100" dist="38100" dir="2700000" algn="tl">
                    <a:srgbClr val="000000">
                      <a:alpha val="43137"/>
                    </a:srgbClr>
                  </a:outerShdw>
                </a:effectLst>
              </a:rPr>
              <a:t>Tetramic</a:t>
            </a:r>
            <a:r>
              <a:rPr lang="en-US" sz="1200" b="1" dirty="0">
                <a:solidFill>
                  <a:schemeClr val="bg1"/>
                </a:solidFill>
                <a:effectLst>
                  <a:outerShdw blurRad="38100" dist="38100" dir="2700000" algn="tl">
                    <a:srgbClr val="000000">
                      <a:alpha val="43137"/>
                    </a:srgbClr>
                  </a:outerShdw>
                </a:effectLst>
              </a:rPr>
              <a:t> acid derivatives, </a:t>
            </a:r>
            <a:r>
              <a:rPr lang="en-US" sz="1200" dirty="0" err="1">
                <a:solidFill>
                  <a:schemeClr val="bg1"/>
                </a:solidFill>
                <a:effectLst>
                  <a:outerShdw blurRad="38100" dist="38100" dir="2700000" algn="tl">
                    <a:srgbClr val="000000">
                      <a:alpha val="43137"/>
                    </a:srgbClr>
                  </a:outerShdw>
                </a:effectLst>
              </a:rPr>
              <a:t>Spirotetramat</a:t>
            </a:r>
            <a:r>
              <a:rPr lang="en-US" sz="1200" b="1" dirty="0">
                <a:solidFill>
                  <a:schemeClr val="bg1"/>
                </a:solidFill>
                <a:effectLst>
                  <a:outerShdw blurRad="38100" dist="38100" dir="2700000" algn="tl">
                    <a:srgbClr val="000000">
                      <a:alpha val="43137"/>
                    </a:srgbClr>
                  </a:outerShdw>
                </a:effectLst>
              </a:rPr>
              <a:t>)</a:t>
            </a:r>
            <a:endParaRPr lang="en-US" sz="1200" dirty="0">
              <a:solidFill>
                <a:schemeClr val="bg1"/>
              </a:solidFill>
              <a:effectLst>
                <a:outerShdw blurRad="38100" dist="38100" dir="2700000" algn="tl">
                  <a:srgbClr val="000000">
                    <a:alpha val="43137"/>
                  </a:srgbClr>
                </a:outerShdw>
              </a:effectLst>
            </a:endParaRPr>
          </a:p>
          <a:p>
            <a:pPr marL="342900" indent="-342900">
              <a:buFont typeface="Arial" pitchFamily="34" charset="0"/>
              <a:buAutoNum type="arabicPeriod"/>
            </a:pPr>
            <a:r>
              <a:rPr lang="en-US" sz="1200" b="1" u="sng" dirty="0">
                <a:solidFill>
                  <a:schemeClr val="bg1"/>
                </a:solidFill>
                <a:effectLst>
                  <a:outerShdw blurRad="38100" dist="38100" dir="2700000" algn="tl">
                    <a:srgbClr val="000000">
                      <a:alpha val="43137"/>
                    </a:srgbClr>
                  </a:outerShdw>
                </a:effectLst>
              </a:rPr>
              <a:t>Mitochondrial complex IV electron transport inhibitors</a:t>
            </a:r>
            <a:r>
              <a:rPr lang="en-US" sz="1200" b="1" dirty="0">
                <a:solidFill>
                  <a:schemeClr val="bg1"/>
                </a:solidFill>
                <a:effectLst>
                  <a:outerShdw blurRad="38100" dist="38100" dir="2700000" algn="tl">
                    <a:srgbClr val="000000">
                      <a:alpha val="43137"/>
                    </a:srgbClr>
                  </a:outerShdw>
                </a:effectLst>
              </a:rPr>
              <a:t> (</a:t>
            </a:r>
            <a:r>
              <a:rPr lang="en-US" sz="1200" dirty="0">
                <a:solidFill>
                  <a:schemeClr val="bg1"/>
                </a:solidFill>
                <a:effectLst>
                  <a:outerShdw blurRad="38100" dist="38100" dir="2700000" algn="tl">
                    <a:srgbClr val="000000">
                      <a:alpha val="43137"/>
                    </a:srgbClr>
                  </a:outerShdw>
                </a:effectLst>
              </a:rPr>
              <a:t>Zinc phosphide, Cyanide</a:t>
            </a:r>
            <a:r>
              <a:rPr lang="en-US" sz="1200" b="1" dirty="0">
                <a:solidFill>
                  <a:schemeClr val="bg1"/>
                </a:solidFill>
                <a:effectLst>
                  <a:outerShdw blurRad="38100" dist="38100" dir="2700000" algn="tl">
                    <a:srgbClr val="000000">
                      <a:alpha val="43137"/>
                    </a:srgbClr>
                  </a:outerShdw>
                </a:effectLst>
              </a:rPr>
              <a:t>)</a:t>
            </a:r>
            <a:endParaRPr lang="en-US" sz="1200" dirty="0">
              <a:solidFill>
                <a:schemeClr val="bg1"/>
              </a:solidFill>
              <a:effectLst>
                <a:outerShdw blurRad="38100" dist="38100" dir="2700000" algn="tl">
                  <a:srgbClr val="000000">
                    <a:alpha val="43137"/>
                  </a:srgbClr>
                </a:outerShdw>
              </a:effectLst>
            </a:endParaRPr>
          </a:p>
          <a:p>
            <a:pPr marL="342900" indent="-342900">
              <a:buFont typeface="Arial" pitchFamily="34" charset="0"/>
              <a:buAutoNum type="arabicPeriod"/>
            </a:pPr>
            <a:r>
              <a:rPr lang="en-US" sz="1200" b="1" u="sng" dirty="0">
                <a:solidFill>
                  <a:schemeClr val="bg1"/>
                </a:solidFill>
                <a:effectLst>
                  <a:outerShdw blurRad="38100" dist="38100" dir="2700000" algn="tl">
                    <a:srgbClr val="000000">
                      <a:alpha val="43137"/>
                    </a:srgbClr>
                  </a:outerShdw>
                </a:effectLst>
              </a:rPr>
              <a:t>Mitochondrial complex II electron transport inhibitors</a:t>
            </a:r>
            <a:r>
              <a:rPr lang="en-US" sz="1200" b="1" dirty="0">
                <a:solidFill>
                  <a:schemeClr val="bg1"/>
                </a:solidFill>
                <a:effectLst>
                  <a:outerShdw blurRad="38100" dist="38100" dir="2700000" algn="tl">
                    <a:srgbClr val="000000">
                      <a:alpha val="43137"/>
                    </a:srgbClr>
                  </a:outerShdw>
                </a:effectLst>
              </a:rPr>
              <a:t> (Beta-</a:t>
            </a:r>
            <a:r>
              <a:rPr lang="en-US" sz="1200" b="1" dirty="0" err="1">
                <a:solidFill>
                  <a:schemeClr val="bg1"/>
                </a:solidFill>
                <a:effectLst>
                  <a:outerShdw blurRad="38100" dist="38100" dir="2700000" algn="tl">
                    <a:srgbClr val="000000">
                      <a:alpha val="43137"/>
                    </a:srgbClr>
                  </a:outerShdw>
                </a:effectLst>
              </a:rPr>
              <a:t>ketonitrile</a:t>
            </a:r>
            <a:r>
              <a:rPr lang="en-US" sz="1200" b="1" dirty="0">
                <a:solidFill>
                  <a:schemeClr val="bg1"/>
                </a:solidFill>
                <a:effectLst>
                  <a:outerShdw blurRad="38100" dist="38100" dir="2700000" algn="tl">
                    <a:srgbClr val="000000">
                      <a:alpha val="43137"/>
                    </a:srgbClr>
                  </a:outerShdw>
                </a:effectLst>
              </a:rPr>
              <a:t> derivatives, </a:t>
            </a:r>
            <a:r>
              <a:rPr lang="en-US" sz="1200" dirty="0" err="1">
                <a:solidFill>
                  <a:schemeClr val="bg1"/>
                </a:solidFill>
                <a:effectLst>
                  <a:outerShdw blurRad="38100" dist="38100" dir="2700000" algn="tl">
                    <a:srgbClr val="000000">
                      <a:alpha val="43137"/>
                    </a:srgbClr>
                  </a:outerShdw>
                </a:effectLst>
              </a:rPr>
              <a:t>Cyenopyrafen</a:t>
            </a:r>
            <a:r>
              <a:rPr lang="en-US" sz="1200" b="1" dirty="0">
                <a:solidFill>
                  <a:schemeClr val="bg1"/>
                </a:solidFill>
                <a:effectLst>
                  <a:outerShdw blurRad="38100" dist="38100" dir="2700000" algn="tl">
                    <a:srgbClr val="000000">
                      <a:alpha val="43137"/>
                    </a:srgbClr>
                  </a:outerShdw>
                </a:effectLst>
              </a:rPr>
              <a:t>)</a:t>
            </a:r>
            <a:r>
              <a:rPr lang="en-US" sz="1200" dirty="0">
                <a:solidFill>
                  <a:schemeClr val="bg1"/>
                </a:solidFill>
                <a:effectLst>
                  <a:outerShdw blurRad="38100" dist="38100" dir="2700000" algn="tl">
                    <a:srgbClr val="000000">
                      <a:alpha val="43137"/>
                    </a:srgbClr>
                  </a:outerShdw>
                </a:effectLst>
              </a:rPr>
              <a:t> </a:t>
            </a:r>
          </a:p>
          <a:p>
            <a:pPr marL="342900" indent="-342900">
              <a:buFont typeface="Arial" pitchFamily="34" charset="0"/>
              <a:buAutoNum type="arabicPeriod"/>
            </a:pPr>
            <a:r>
              <a:rPr lang="en-US" sz="1200" b="1" u="sng" dirty="0">
                <a:solidFill>
                  <a:schemeClr val="bg1"/>
                </a:solidFill>
                <a:effectLst>
                  <a:outerShdw blurRad="38100" dist="38100" dir="2700000" algn="tl">
                    <a:srgbClr val="000000">
                      <a:alpha val="43137"/>
                    </a:srgbClr>
                  </a:outerShdw>
                </a:effectLst>
              </a:rPr>
              <a:t>Vacant</a:t>
            </a:r>
            <a:endParaRPr lang="en-US" sz="1200" dirty="0">
              <a:solidFill>
                <a:schemeClr val="bg1"/>
              </a:solidFill>
              <a:effectLst>
                <a:outerShdw blurRad="38100" dist="38100" dir="2700000" algn="tl">
                  <a:srgbClr val="000000">
                    <a:alpha val="43137"/>
                  </a:srgbClr>
                </a:outerShdw>
              </a:effectLst>
            </a:endParaRPr>
          </a:p>
          <a:p>
            <a:pPr marL="342900" indent="-342900">
              <a:buFont typeface="Arial" pitchFamily="34" charset="0"/>
              <a:buAutoNum type="arabicPeriod"/>
            </a:pPr>
            <a:r>
              <a:rPr lang="en-US" sz="1200" b="1" u="sng" dirty="0">
                <a:solidFill>
                  <a:schemeClr val="bg1"/>
                </a:solidFill>
                <a:effectLst>
                  <a:outerShdw blurRad="38100" dist="38100" dir="2700000" algn="tl">
                    <a:srgbClr val="000000">
                      <a:alpha val="43137"/>
                    </a:srgbClr>
                  </a:outerShdw>
                </a:effectLst>
              </a:rPr>
              <a:t>Vacant</a:t>
            </a:r>
            <a:endParaRPr lang="en-US" sz="1200" dirty="0">
              <a:solidFill>
                <a:schemeClr val="bg1"/>
              </a:solidFill>
              <a:effectLst>
                <a:outerShdw blurRad="38100" dist="38100" dir="2700000" algn="tl">
                  <a:srgbClr val="000000">
                    <a:alpha val="43137"/>
                  </a:srgbClr>
                </a:outerShdw>
              </a:effectLst>
            </a:endParaRPr>
          </a:p>
          <a:p>
            <a:pPr marL="342900" indent="-342900">
              <a:buFont typeface="Arial" pitchFamily="34" charset="0"/>
              <a:buAutoNum type="arabicPeriod"/>
            </a:pPr>
            <a:r>
              <a:rPr lang="en-US" sz="1200" b="1" u="sng" dirty="0">
                <a:solidFill>
                  <a:schemeClr val="bg1"/>
                </a:solidFill>
                <a:effectLst>
                  <a:outerShdw blurRad="38100" dist="38100" dir="2700000" algn="tl">
                    <a:srgbClr val="000000">
                      <a:alpha val="43137"/>
                    </a:srgbClr>
                  </a:outerShdw>
                </a:effectLst>
              </a:rPr>
              <a:t>Ryanodine receptor modulators</a:t>
            </a:r>
            <a:r>
              <a:rPr lang="en-US" sz="1200" b="1" dirty="0">
                <a:solidFill>
                  <a:schemeClr val="bg1"/>
                </a:solidFill>
                <a:effectLst>
                  <a:outerShdw blurRad="38100" dist="38100" dir="2700000" algn="tl">
                    <a:srgbClr val="000000">
                      <a:alpha val="43137"/>
                    </a:srgbClr>
                  </a:outerShdw>
                </a:effectLst>
              </a:rPr>
              <a:t> (</a:t>
            </a:r>
            <a:r>
              <a:rPr lang="en-US" sz="1200" b="1" dirty="0" err="1">
                <a:solidFill>
                  <a:schemeClr val="bg1"/>
                </a:solidFill>
                <a:effectLst>
                  <a:outerShdw blurRad="38100" dist="38100" dir="2700000" algn="tl">
                    <a:srgbClr val="000000">
                      <a:alpha val="43137"/>
                    </a:srgbClr>
                  </a:outerShdw>
                </a:effectLst>
              </a:rPr>
              <a:t>Diamides</a:t>
            </a:r>
            <a:r>
              <a:rPr lang="en-US" sz="1200" b="1" dirty="0">
                <a:solidFill>
                  <a:schemeClr val="bg1"/>
                </a:solidFill>
                <a:effectLst>
                  <a:outerShdw blurRad="38100" dist="38100" dir="2700000" algn="tl">
                    <a:srgbClr val="000000">
                      <a:alpha val="43137"/>
                    </a:srgbClr>
                  </a:outerShdw>
                </a:effectLst>
              </a:rPr>
              <a:t>, </a:t>
            </a:r>
            <a:r>
              <a:rPr lang="en-US" sz="1200" dirty="0" err="1">
                <a:solidFill>
                  <a:schemeClr val="bg1"/>
                </a:solidFill>
                <a:effectLst>
                  <a:outerShdw blurRad="38100" dist="38100" dir="2700000" algn="tl">
                    <a:srgbClr val="000000">
                      <a:alpha val="43137"/>
                    </a:srgbClr>
                  </a:outerShdw>
                </a:effectLst>
              </a:rPr>
              <a:t>Chlorantraniliprole</a:t>
            </a:r>
            <a:r>
              <a:rPr lang="en-US" sz="1200" dirty="0">
                <a:solidFill>
                  <a:schemeClr val="bg1"/>
                </a:solidFill>
                <a:effectLst>
                  <a:outerShdw blurRad="38100" dist="38100" dir="2700000" algn="tl">
                    <a:srgbClr val="000000">
                      <a:alpha val="43137"/>
                    </a:srgbClr>
                  </a:outerShdw>
                </a:effectLst>
              </a:rPr>
              <a:t>) </a:t>
            </a:r>
          </a:p>
          <a:p>
            <a:pPr marL="342900" indent="-342900">
              <a:buFont typeface="Arial" pitchFamily="34" charset="0"/>
              <a:buAutoNum type="arabicPeriod"/>
            </a:pPr>
            <a:r>
              <a:rPr lang="en-US" sz="1200" b="1" u="sng" dirty="0">
                <a:solidFill>
                  <a:schemeClr val="bg1"/>
                </a:solidFill>
                <a:effectLst>
                  <a:outerShdw blurRad="38100" dist="38100" dir="2700000" algn="tl">
                    <a:srgbClr val="000000">
                      <a:alpha val="43137"/>
                    </a:srgbClr>
                  </a:outerShdw>
                </a:effectLst>
              </a:rPr>
              <a:t>(UN) Compounds of unknown or uncertain mode of action</a:t>
            </a:r>
            <a:r>
              <a:rPr lang="en-US" sz="1200" dirty="0">
                <a:solidFill>
                  <a:schemeClr val="bg1"/>
                </a:solidFill>
                <a:effectLst>
                  <a:outerShdw blurRad="38100" dist="38100" dir="2700000" algn="tl">
                    <a:srgbClr val="000000">
                      <a:alpha val="43137"/>
                    </a:srgbClr>
                  </a:outerShdw>
                </a:effectLst>
              </a:rPr>
              <a:t> (</a:t>
            </a:r>
            <a:r>
              <a:rPr lang="en-US" sz="1200" b="1" dirty="0" err="1">
                <a:solidFill>
                  <a:schemeClr val="bg1"/>
                </a:solidFill>
                <a:effectLst>
                  <a:outerShdw blurRad="38100" dist="38100" dir="2700000" algn="tl">
                    <a:srgbClr val="000000">
                      <a:alpha val="43137"/>
                    </a:srgbClr>
                  </a:outerShdw>
                </a:effectLst>
              </a:rPr>
              <a:t>Azadirachtin</a:t>
            </a:r>
            <a:r>
              <a:rPr lang="en-US" sz="1200" dirty="0">
                <a:solidFill>
                  <a:schemeClr val="bg1"/>
                </a:solidFill>
                <a:effectLst>
                  <a:outerShdw blurRad="38100" dist="38100" dir="2700000" algn="tl">
                    <a:srgbClr val="000000">
                      <a:alpha val="43137"/>
                    </a:srgbClr>
                  </a:outerShdw>
                </a:effectLst>
              </a:rPr>
              <a:t>, </a:t>
            </a:r>
            <a:r>
              <a:rPr lang="en-US" sz="1200" dirty="0" err="1">
                <a:solidFill>
                  <a:schemeClr val="bg1"/>
                </a:solidFill>
                <a:effectLst>
                  <a:outerShdw blurRad="38100" dist="38100" dir="2700000" algn="tl">
                    <a:srgbClr val="000000">
                      <a:alpha val="43137"/>
                    </a:srgbClr>
                  </a:outerShdw>
                </a:effectLst>
              </a:rPr>
              <a:t>Azadirachtin</a:t>
            </a:r>
            <a:r>
              <a:rPr lang="en-US" sz="1200" dirty="0">
                <a:solidFill>
                  <a:schemeClr val="bg1"/>
                </a:solidFill>
                <a:effectLst>
                  <a:outerShdw blurRad="38100" dist="38100" dir="2700000" algn="tl">
                    <a:srgbClr val="000000">
                      <a:alpha val="43137"/>
                    </a:srgbClr>
                  </a:outerShdw>
                </a:effectLst>
              </a:rPr>
              <a:t>; </a:t>
            </a:r>
            <a:r>
              <a:rPr lang="en-US" sz="1200" b="1" dirty="0" err="1">
                <a:solidFill>
                  <a:schemeClr val="bg1"/>
                </a:solidFill>
                <a:effectLst>
                  <a:outerShdw blurRad="38100" dist="38100" dir="2700000" algn="tl">
                    <a:srgbClr val="000000">
                      <a:alpha val="43137"/>
                    </a:srgbClr>
                  </a:outerShdw>
                </a:effectLst>
              </a:rPr>
              <a:t>Cryolite</a:t>
            </a:r>
            <a:r>
              <a:rPr lang="en-US" sz="1200" dirty="0">
                <a:solidFill>
                  <a:schemeClr val="bg1"/>
                </a:solidFill>
                <a:effectLst>
                  <a:outerShdw blurRad="38100" dist="38100" dir="2700000" algn="tl">
                    <a:srgbClr val="000000">
                      <a:alpha val="43137"/>
                    </a:srgbClr>
                  </a:outerShdw>
                </a:effectLst>
              </a:rPr>
              <a:t>, </a:t>
            </a:r>
            <a:r>
              <a:rPr lang="en-US" sz="1200" dirty="0" err="1">
                <a:solidFill>
                  <a:schemeClr val="bg1"/>
                </a:solidFill>
                <a:effectLst>
                  <a:outerShdw blurRad="38100" dist="38100" dir="2700000" algn="tl">
                    <a:srgbClr val="000000">
                      <a:alpha val="43137"/>
                    </a:srgbClr>
                  </a:outerShdw>
                </a:effectLst>
              </a:rPr>
              <a:t>Cryolite</a:t>
            </a:r>
            <a:r>
              <a:rPr lang="en-US" sz="1200" dirty="0">
                <a:solidFill>
                  <a:schemeClr val="bg1"/>
                </a:solidFill>
                <a:effectLst>
                  <a:outerShdw blurRad="38100" dist="38100" dir="2700000" algn="tl">
                    <a:srgbClr val="000000">
                      <a:alpha val="43137"/>
                    </a:srgbClr>
                  </a:outerShdw>
                </a:effectLst>
              </a:rPr>
              <a:t>)</a:t>
            </a:r>
          </a:p>
        </p:txBody>
      </p:sp>
      <p:sp>
        <p:nvSpPr>
          <p:cNvPr id="5" name="TextBox 4"/>
          <p:cNvSpPr txBox="1"/>
          <p:nvPr/>
        </p:nvSpPr>
        <p:spPr>
          <a:xfrm>
            <a:off x="495300" y="54114"/>
            <a:ext cx="8267700" cy="707886"/>
          </a:xfrm>
          <a:prstGeom prst="rect">
            <a:avLst/>
          </a:prstGeom>
          <a:noFill/>
        </p:spPr>
        <p:txBody>
          <a:bodyPr wrap="square">
            <a:spAutoFit/>
          </a:bodyPr>
          <a:lstStyle/>
          <a:p>
            <a:pPr>
              <a:defRPr/>
            </a:pPr>
            <a:r>
              <a:rPr lang="en-US" sz="4000" b="1" i="1" dirty="0">
                <a:solidFill>
                  <a:srgbClr val="00FF00"/>
                </a:solidFill>
                <a:effectLst>
                  <a:outerShdw blurRad="38100" dist="38100" dir="2700000" algn="tl">
                    <a:srgbClr val="000000">
                      <a:alpha val="43137"/>
                    </a:srgbClr>
                  </a:outerShdw>
                </a:effectLst>
                <a:latin typeface="Lucida Sans" pitchFamily="34" charset="0"/>
              </a:rPr>
              <a:t>IRAC Insecticide Classification</a:t>
            </a:r>
          </a:p>
        </p:txBody>
      </p:sp>
    </p:spTree>
    <p:extLst>
      <p:ext uri="{BB962C8B-B14F-4D97-AF65-F5344CB8AC3E}">
        <p14:creationId xmlns:p14="http://schemas.microsoft.com/office/powerpoint/2010/main" val="393823714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130" name="Object 2"/>
          <p:cNvGraphicFramePr>
            <a:graphicFrameLocks noChangeAspect="1"/>
          </p:cNvGraphicFramePr>
          <p:nvPr/>
        </p:nvGraphicFramePr>
        <p:xfrm>
          <a:off x="0" y="127000"/>
          <a:ext cx="9144000" cy="6502400"/>
        </p:xfrm>
        <a:graphic>
          <a:graphicData uri="http://schemas.openxmlformats.org/presentationml/2006/ole">
            <mc:AlternateContent xmlns:mc="http://schemas.openxmlformats.org/markup-compatibility/2006">
              <mc:Choice xmlns:v="urn:schemas-microsoft-com:vml" Requires="v">
                <p:oleObj spid="_x0000_s11270" name="Image" r:id="rId3" imgW="10857143" imgH="7720635" progId="Photoshop.Image.7">
                  <p:embed/>
                </p:oleObj>
              </mc:Choice>
              <mc:Fallback>
                <p:oleObj name="Image" r:id="rId3" imgW="10857143" imgH="7720635" progId="Photoshop.Image.7">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27000"/>
                        <a:ext cx="9144000" cy="650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38253884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28600"/>
            <a:ext cx="4637088" cy="6477000"/>
          </a:xfrm>
          <a:prstGeom prst="rect">
            <a:avLst/>
          </a:prstGeom>
          <a:noFill/>
          <a:ln w="28575">
            <a:solidFill>
              <a:srgbClr val="00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4953000" y="492125"/>
            <a:ext cx="4267200" cy="4524315"/>
          </a:xfrm>
          <a:prstGeom prst="rect">
            <a:avLst/>
          </a:prstGeom>
          <a:noFill/>
        </p:spPr>
        <p:txBody>
          <a:bodyPr>
            <a:spAutoFit/>
          </a:bodyPr>
          <a:lstStyle/>
          <a:p>
            <a:pPr marL="285750" indent="-285750">
              <a:buClr>
                <a:srgbClr val="FF0000"/>
              </a:buClr>
              <a:buSzPct val="150000"/>
              <a:buFont typeface="Arial" pitchFamily="34" charset="0"/>
              <a:buChar char="•"/>
              <a:defRPr/>
            </a:pPr>
            <a:r>
              <a:rPr lang="en-US" cap="all" dirty="0">
                <a:solidFill>
                  <a:schemeClr val="bg1"/>
                </a:solidFill>
                <a:effectLst>
                  <a:outerShdw blurRad="38100" dist="38100" dir="2700000" algn="tl">
                    <a:srgbClr val="000000">
                      <a:alpha val="43137"/>
                    </a:srgbClr>
                  </a:outerShdw>
                </a:effectLst>
              </a:rPr>
              <a:t>USER SAFETY RECOMMENDATIONS</a:t>
            </a:r>
            <a:endParaRPr lang="en-US" dirty="0">
              <a:solidFill>
                <a:schemeClr val="bg1"/>
              </a:solidFill>
              <a:effectLst>
                <a:outerShdw blurRad="38100" dist="38100" dir="2700000" algn="tl">
                  <a:srgbClr val="000000">
                    <a:alpha val="43137"/>
                  </a:srgbClr>
                </a:outerShdw>
              </a:effectLst>
            </a:endParaRPr>
          </a:p>
          <a:p>
            <a:pPr marL="285750" indent="-285750">
              <a:buClr>
                <a:srgbClr val="FF0000"/>
              </a:buClr>
              <a:buSzPct val="150000"/>
              <a:buFont typeface="Arial" pitchFamily="34" charset="0"/>
              <a:buChar char="•"/>
              <a:defRPr/>
            </a:pPr>
            <a:r>
              <a:rPr lang="en-US" cap="all" dirty="0">
                <a:solidFill>
                  <a:schemeClr val="bg1"/>
                </a:solidFill>
                <a:effectLst>
                  <a:outerShdw blurRad="38100" dist="38100" dir="2700000" algn="tl">
                    <a:srgbClr val="000000">
                      <a:alpha val="43137"/>
                    </a:srgbClr>
                  </a:outerShdw>
                </a:effectLst>
              </a:rPr>
              <a:t>Environmental Hazards</a:t>
            </a:r>
            <a:endParaRPr lang="en-US" dirty="0">
              <a:solidFill>
                <a:schemeClr val="bg1"/>
              </a:solidFill>
              <a:effectLst>
                <a:outerShdw blurRad="38100" dist="38100" dir="2700000" algn="tl">
                  <a:srgbClr val="000000">
                    <a:alpha val="43137"/>
                  </a:srgbClr>
                </a:outerShdw>
              </a:effectLst>
            </a:endParaRPr>
          </a:p>
          <a:p>
            <a:pPr marL="285750" indent="-285750">
              <a:buClr>
                <a:srgbClr val="FF0000"/>
              </a:buClr>
              <a:buSzPct val="150000"/>
              <a:buFont typeface="Arial" pitchFamily="34" charset="0"/>
              <a:buChar char="•"/>
              <a:defRPr/>
            </a:pPr>
            <a:r>
              <a:rPr lang="en-US" cap="all" dirty="0">
                <a:solidFill>
                  <a:schemeClr val="bg1"/>
                </a:solidFill>
                <a:effectLst>
                  <a:outerShdw blurRad="38100" dist="38100" dir="2700000" algn="tl">
                    <a:srgbClr val="000000">
                      <a:alpha val="43137"/>
                    </a:srgbClr>
                  </a:outerShdw>
                </a:effectLst>
              </a:rPr>
              <a:t>Directions for Use</a:t>
            </a:r>
            <a:endParaRPr lang="en-US" dirty="0">
              <a:solidFill>
                <a:schemeClr val="bg1"/>
              </a:solidFill>
              <a:effectLst>
                <a:outerShdw blurRad="38100" dist="38100" dir="2700000" algn="tl">
                  <a:srgbClr val="000000">
                    <a:alpha val="43137"/>
                  </a:srgbClr>
                </a:outerShdw>
              </a:effectLst>
            </a:endParaRPr>
          </a:p>
          <a:p>
            <a:pPr marL="285750" indent="-285750">
              <a:buClr>
                <a:srgbClr val="FF0000"/>
              </a:buClr>
              <a:buSzPct val="150000"/>
              <a:buFont typeface="Arial" pitchFamily="34" charset="0"/>
              <a:buChar char="•"/>
              <a:defRPr/>
            </a:pPr>
            <a:r>
              <a:rPr lang="en-US" cap="all" dirty="0">
                <a:solidFill>
                  <a:schemeClr val="bg1"/>
                </a:solidFill>
                <a:effectLst>
                  <a:outerShdw blurRad="38100" dist="38100" dir="2700000" algn="tl">
                    <a:srgbClr val="000000">
                      <a:alpha val="43137"/>
                    </a:srgbClr>
                  </a:outerShdw>
                </a:effectLst>
              </a:rPr>
              <a:t>AGRICULTURAL USE REQUIREMENTS</a:t>
            </a:r>
            <a:endParaRPr lang="en-US" dirty="0">
              <a:solidFill>
                <a:schemeClr val="bg1"/>
              </a:solidFill>
              <a:effectLst>
                <a:outerShdw blurRad="38100" dist="38100" dir="2700000" algn="tl">
                  <a:srgbClr val="000000">
                    <a:alpha val="43137"/>
                  </a:srgbClr>
                </a:outerShdw>
              </a:effectLst>
            </a:endParaRPr>
          </a:p>
          <a:p>
            <a:pPr marL="285750" indent="-285750">
              <a:buClr>
                <a:srgbClr val="FF0000"/>
              </a:buClr>
              <a:buSzPct val="150000"/>
              <a:buFont typeface="Arial" pitchFamily="34" charset="0"/>
              <a:buChar char="•"/>
              <a:defRPr/>
            </a:pPr>
            <a:r>
              <a:rPr lang="en-US" cap="all" dirty="0" smtClean="0">
                <a:solidFill>
                  <a:schemeClr val="bg1"/>
                </a:solidFill>
                <a:effectLst>
                  <a:outerShdw blurRad="38100" dist="38100" dir="2700000" algn="tl">
                    <a:srgbClr val="000000">
                      <a:alpha val="43137"/>
                    </a:srgbClr>
                  </a:outerShdw>
                </a:effectLst>
              </a:rPr>
              <a:t>NON-AG </a:t>
            </a:r>
            <a:r>
              <a:rPr lang="en-US" cap="all" dirty="0">
                <a:solidFill>
                  <a:schemeClr val="bg1"/>
                </a:solidFill>
                <a:effectLst>
                  <a:outerShdw blurRad="38100" dist="38100" dir="2700000" algn="tl">
                    <a:srgbClr val="000000">
                      <a:alpha val="43137"/>
                    </a:srgbClr>
                  </a:outerShdw>
                </a:effectLst>
              </a:rPr>
              <a:t>USE REQUIREMENTS</a:t>
            </a:r>
            <a:endParaRPr lang="en-US" dirty="0">
              <a:solidFill>
                <a:schemeClr val="bg1"/>
              </a:solidFill>
              <a:effectLst>
                <a:outerShdw blurRad="38100" dist="38100" dir="2700000" algn="tl">
                  <a:srgbClr val="000000">
                    <a:alpha val="43137"/>
                  </a:srgbClr>
                </a:outerShdw>
              </a:effectLst>
            </a:endParaRPr>
          </a:p>
          <a:p>
            <a:pPr marL="285750" indent="-285750">
              <a:buClr>
                <a:srgbClr val="FF0000"/>
              </a:buClr>
              <a:buSzPct val="150000"/>
              <a:buFont typeface="Arial" pitchFamily="34" charset="0"/>
              <a:buChar char="•"/>
              <a:defRPr/>
            </a:pPr>
            <a:r>
              <a:rPr lang="en-US" cap="all" dirty="0">
                <a:solidFill>
                  <a:schemeClr val="bg1"/>
                </a:solidFill>
                <a:effectLst>
                  <a:outerShdw blurRad="38100" dist="38100" dir="2700000" algn="tl">
                    <a:srgbClr val="000000">
                      <a:alpha val="43137"/>
                    </a:srgbClr>
                  </a:outerShdw>
                </a:effectLst>
              </a:rPr>
              <a:t>LIMITED WARRANTY AND LIABILITY</a:t>
            </a:r>
            <a:endParaRPr lang="en-US" dirty="0">
              <a:solidFill>
                <a:schemeClr val="bg1"/>
              </a:solidFill>
              <a:effectLst>
                <a:outerShdw blurRad="38100" dist="38100" dir="2700000" algn="tl">
                  <a:srgbClr val="000000">
                    <a:alpha val="43137"/>
                  </a:srgbClr>
                </a:outerShdw>
              </a:effectLst>
            </a:endParaRPr>
          </a:p>
          <a:p>
            <a:pPr marL="285750" indent="-285750">
              <a:buClr>
                <a:srgbClr val="FF0000"/>
              </a:buClr>
              <a:buSzPct val="150000"/>
              <a:buFont typeface="Arial" pitchFamily="34" charset="0"/>
              <a:buChar char="•"/>
              <a:defRPr/>
            </a:pPr>
            <a:r>
              <a:rPr lang="en-US" cap="all" dirty="0">
                <a:solidFill>
                  <a:schemeClr val="bg1"/>
                </a:solidFill>
                <a:effectLst>
                  <a:outerShdw blurRad="38100" dist="38100" dir="2700000" algn="tl">
                    <a:srgbClr val="000000">
                      <a:alpha val="43137"/>
                    </a:srgbClr>
                  </a:outerShdw>
                </a:effectLst>
              </a:rPr>
              <a:t>RISKS OF USING THIS PRODUCT</a:t>
            </a:r>
            <a:endParaRPr lang="en-US" dirty="0">
              <a:solidFill>
                <a:schemeClr val="bg1"/>
              </a:solidFill>
              <a:effectLst>
                <a:outerShdw blurRad="38100" dist="38100" dir="2700000" algn="tl">
                  <a:srgbClr val="000000">
                    <a:alpha val="43137"/>
                  </a:srgbClr>
                </a:outerShdw>
              </a:effectLst>
            </a:endParaRPr>
          </a:p>
          <a:p>
            <a:pPr marL="285750" indent="-285750">
              <a:buClr>
                <a:srgbClr val="FF0000"/>
              </a:buClr>
              <a:buSzPct val="150000"/>
              <a:buFont typeface="Arial" pitchFamily="34" charset="0"/>
              <a:buChar char="•"/>
              <a:defRPr/>
            </a:pPr>
            <a:r>
              <a:rPr lang="en-US" cap="all" dirty="0">
                <a:solidFill>
                  <a:schemeClr val="bg1"/>
                </a:solidFill>
                <a:effectLst>
                  <a:outerShdw blurRad="38100" dist="38100" dir="2700000" algn="tl">
                    <a:srgbClr val="000000">
                      <a:alpha val="43137"/>
                    </a:srgbClr>
                  </a:outerShdw>
                </a:effectLst>
              </a:rPr>
              <a:t>RESISTANCE MANAGEMENT</a:t>
            </a:r>
            <a:endParaRPr lang="en-US" dirty="0">
              <a:solidFill>
                <a:schemeClr val="bg1"/>
              </a:solidFill>
              <a:effectLst>
                <a:outerShdw blurRad="38100" dist="38100" dir="2700000" algn="tl">
                  <a:srgbClr val="000000">
                    <a:alpha val="43137"/>
                  </a:srgbClr>
                </a:outerShdw>
              </a:effectLst>
            </a:endParaRPr>
          </a:p>
          <a:p>
            <a:pPr marL="285750" indent="-285750">
              <a:buClr>
                <a:srgbClr val="FF0000"/>
              </a:buClr>
              <a:buSzPct val="150000"/>
              <a:buFont typeface="Arial" pitchFamily="34" charset="0"/>
              <a:buChar char="•"/>
              <a:defRPr/>
            </a:pPr>
            <a:r>
              <a:rPr lang="en-US" cap="all" dirty="0">
                <a:solidFill>
                  <a:schemeClr val="bg1"/>
                </a:solidFill>
                <a:effectLst>
                  <a:outerShdw blurRad="38100" dist="38100" dir="2700000" algn="tl">
                    <a:srgbClr val="000000">
                      <a:alpha val="43137"/>
                    </a:srgbClr>
                  </a:outerShdw>
                </a:effectLst>
              </a:rPr>
              <a:t>RESTRICTIONS AND LIMITATIONS</a:t>
            </a:r>
            <a:endParaRPr lang="en-US" dirty="0">
              <a:solidFill>
                <a:schemeClr val="bg1"/>
              </a:solidFill>
              <a:effectLst>
                <a:outerShdw blurRad="38100" dist="38100" dir="2700000" algn="tl">
                  <a:srgbClr val="000000">
                    <a:alpha val="43137"/>
                  </a:srgbClr>
                </a:outerShdw>
              </a:effectLst>
            </a:endParaRPr>
          </a:p>
          <a:p>
            <a:pPr marL="285750" indent="-285750">
              <a:buClr>
                <a:srgbClr val="FF0000"/>
              </a:buClr>
              <a:buSzPct val="150000"/>
              <a:buFont typeface="Arial" pitchFamily="34" charset="0"/>
              <a:buChar char="•"/>
              <a:defRPr/>
            </a:pPr>
            <a:r>
              <a:rPr lang="en-US" cap="all" dirty="0">
                <a:solidFill>
                  <a:schemeClr val="bg1"/>
                </a:solidFill>
                <a:effectLst>
                  <a:outerShdw blurRad="38100" dist="38100" dir="2700000" algn="tl">
                    <a:srgbClr val="000000">
                      <a:alpha val="43137"/>
                    </a:srgbClr>
                  </a:outerShdw>
                </a:effectLst>
              </a:rPr>
              <a:t>Plant tolerance</a:t>
            </a:r>
            <a:endParaRPr lang="en-US" dirty="0">
              <a:solidFill>
                <a:schemeClr val="bg1"/>
              </a:solidFill>
              <a:effectLst>
                <a:outerShdw blurRad="38100" dist="38100" dir="2700000" algn="tl">
                  <a:srgbClr val="000000">
                    <a:alpha val="43137"/>
                  </a:srgbClr>
                </a:outerShdw>
              </a:effectLst>
            </a:endParaRPr>
          </a:p>
          <a:p>
            <a:pPr marL="285750" indent="-285750">
              <a:buClr>
                <a:srgbClr val="FF0000"/>
              </a:buClr>
              <a:buSzPct val="150000"/>
              <a:buFont typeface="Arial" pitchFamily="34" charset="0"/>
              <a:buChar char="•"/>
              <a:defRPr/>
            </a:pPr>
            <a:r>
              <a:rPr lang="en-US" cap="all" dirty="0">
                <a:solidFill>
                  <a:schemeClr val="bg1"/>
                </a:solidFill>
                <a:effectLst>
                  <a:outerShdw blurRad="38100" dist="38100" dir="2700000" algn="tl">
                    <a:srgbClr val="000000">
                      <a:alpha val="43137"/>
                    </a:srgbClr>
                  </a:outerShdw>
                </a:effectLst>
              </a:rPr>
              <a:t>Mixing instructions</a:t>
            </a:r>
            <a:endParaRPr lang="en-US" dirty="0">
              <a:solidFill>
                <a:schemeClr val="bg1"/>
              </a:solidFill>
              <a:effectLst>
                <a:outerShdw blurRad="38100" dist="38100" dir="2700000" algn="tl">
                  <a:srgbClr val="000000">
                    <a:alpha val="43137"/>
                  </a:srgbClr>
                </a:outerShdw>
              </a:effectLst>
            </a:endParaRPr>
          </a:p>
          <a:p>
            <a:pPr marL="285750" indent="-285750">
              <a:buClr>
                <a:srgbClr val="FF0000"/>
              </a:buClr>
              <a:buSzPct val="150000"/>
              <a:buFont typeface="Arial" pitchFamily="34" charset="0"/>
              <a:buChar char="•"/>
              <a:defRPr/>
            </a:pPr>
            <a:r>
              <a:rPr lang="en-US" cap="all" dirty="0">
                <a:solidFill>
                  <a:schemeClr val="bg1"/>
                </a:solidFill>
                <a:effectLst>
                  <a:outerShdw blurRad="38100" dist="38100" dir="2700000" algn="tl">
                    <a:srgbClr val="000000">
                      <a:alpha val="43137"/>
                    </a:srgbClr>
                  </a:outerShdw>
                </a:effectLst>
              </a:rPr>
              <a:t>Spray drift management</a:t>
            </a:r>
            <a:endParaRPr lang="en-US" dirty="0">
              <a:solidFill>
                <a:schemeClr val="bg1"/>
              </a:solidFill>
              <a:effectLst>
                <a:outerShdw blurRad="38100" dist="38100" dir="2700000" algn="tl">
                  <a:srgbClr val="000000">
                    <a:alpha val="43137"/>
                  </a:srgbClr>
                </a:outerShdw>
              </a:effectLst>
            </a:endParaRPr>
          </a:p>
          <a:p>
            <a:pPr marL="285750" indent="-285750">
              <a:buClr>
                <a:srgbClr val="FF0000"/>
              </a:buClr>
              <a:buSzPct val="150000"/>
              <a:buFont typeface="Arial" pitchFamily="34" charset="0"/>
              <a:buChar char="•"/>
              <a:defRPr/>
            </a:pPr>
            <a:r>
              <a:rPr lang="en-US" cap="all" dirty="0">
                <a:solidFill>
                  <a:schemeClr val="bg1"/>
                </a:solidFill>
                <a:effectLst>
                  <a:outerShdw blurRad="38100" dist="38100" dir="2700000" algn="tl">
                    <a:srgbClr val="000000">
                      <a:alpha val="43137"/>
                    </a:srgbClr>
                  </a:outerShdw>
                </a:effectLst>
              </a:rPr>
              <a:t>APPLICATION PROCEDURES</a:t>
            </a:r>
            <a:endParaRPr lang="en-US" dirty="0">
              <a:solidFill>
                <a:schemeClr val="bg1"/>
              </a:solidFill>
              <a:effectLst>
                <a:outerShdw blurRad="38100" dist="38100" dir="2700000" algn="tl">
                  <a:srgbClr val="000000">
                    <a:alpha val="43137"/>
                  </a:srgbClr>
                </a:outerShdw>
              </a:effectLst>
            </a:endParaRPr>
          </a:p>
          <a:p>
            <a:pPr marL="285750" indent="-285750">
              <a:buClr>
                <a:srgbClr val="FF0000"/>
              </a:buClr>
              <a:buSzPct val="150000"/>
              <a:buFont typeface="Arial" pitchFamily="34" charset="0"/>
              <a:buChar char="•"/>
              <a:defRPr/>
            </a:pPr>
            <a:r>
              <a:rPr lang="en-US" cap="all" dirty="0">
                <a:solidFill>
                  <a:schemeClr val="bg1"/>
                </a:solidFill>
                <a:effectLst>
                  <a:outerShdw blurRad="38100" dist="38100" dir="2700000" algn="tl">
                    <a:srgbClr val="000000">
                      <a:alpha val="43137"/>
                    </a:srgbClr>
                  </a:outerShdw>
                </a:effectLst>
              </a:rPr>
              <a:t>RESTRICTIONS AND LIMITATIONS</a:t>
            </a:r>
            <a:endParaRPr lang="en-US" dirty="0">
              <a:solidFill>
                <a:schemeClr val="bg1"/>
              </a:solidFill>
              <a:effectLst>
                <a:outerShdw blurRad="38100" dist="38100" dir="2700000" algn="tl">
                  <a:srgbClr val="000000">
                    <a:alpha val="43137"/>
                  </a:srgbClr>
                </a:outerShdw>
              </a:effectLst>
            </a:endParaRPr>
          </a:p>
          <a:p>
            <a:pPr marL="285750" indent="-285750">
              <a:buClr>
                <a:srgbClr val="FF0000"/>
              </a:buClr>
              <a:buSzPct val="150000"/>
              <a:buFont typeface="Arial" pitchFamily="34" charset="0"/>
              <a:buChar char="•"/>
              <a:defRPr/>
            </a:pPr>
            <a:r>
              <a:rPr lang="en-US" cap="all" dirty="0">
                <a:solidFill>
                  <a:schemeClr val="bg1"/>
                </a:solidFill>
                <a:effectLst>
                  <a:outerShdw blurRad="38100" dist="38100" dir="2700000" algn="tl">
                    <a:srgbClr val="000000">
                      <a:alpha val="43137"/>
                    </a:srgbClr>
                  </a:outerShdw>
                </a:effectLst>
              </a:rPr>
              <a:t>APPLICATION ON PLANTS FOR PESTS</a:t>
            </a:r>
            <a:endParaRPr lang="en-US" dirty="0">
              <a:solidFill>
                <a:schemeClr val="bg1"/>
              </a:solidFill>
              <a:effectLst>
                <a:outerShdw blurRad="38100" dist="38100" dir="2700000" algn="tl">
                  <a:srgbClr val="000000">
                    <a:alpha val="43137"/>
                  </a:srgbClr>
                </a:outerShdw>
              </a:effectLst>
            </a:endParaRPr>
          </a:p>
          <a:p>
            <a:pPr marL="285750" indent="-285750">
              <a:buClr>
                <a:srgbClr val="FF0000"/>
              </a:buClr>
              <a:buSzPct val="150000"/>
              <a:buFont typeface="Arial" pitchFamily="34" charset="0"/>
              <a:buChar char="•"/>
              <a:defRPr/>
            </a:pPr>
            <a:r>
              <a:rPr lang="en-US" cap="all" dirty="0">
                <a:solidFill>
                  <a:schemeClr val="bg1"/>
                </a:solidFill>
                <a:effectLst>
                  <a:outerShdw blurRad="38100" dist="38100" dir="2700000" algn="tl">
                    <a:srgbClr val="000000">
                      <a:alpha val="43137"/>
                    </a:srgbClr>
                  </a:outerShdw>
                </a:effectLst>
              </a:rPr>
              <a:t>STORAGE AND DISPOSAL</a:t>
            </a:r>
            <a:endParaRPr lang="en-US"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17186834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www.anyonecanpc.com/cart/images/Chinch-Bug-Killer%20with%20Aren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838199"/>
            <a:ext cx="3657600" cy="4267201"/>
          </a:xfrm>
          <a:prstGeom prst="rect">
            <a:avLst/>
          </a:prstGeom>
          <a:noFill/>
          <a:ln>
            <a:solidFill>
              <a:srgbClr val="00FF00"/>
            </a:solidFill>
          </a:ln>
          <a:extLst>
            <a:ext uri="{909E8E84-426E-40DD-AFC4-6F175D3DCCD1}">
              <a14:hiddenFill xmlns:a14="http://schemas.microsoft.com/office/drawing/2010/main">
                <a:solidFill>
                  <a:srgbClr val="FFFFFF"/>
                </a:solidFill>
              </a14:hiddenFill>
            </a:ext>
          </a:extLst>
        </p:spPr>
      </p:pic>
      <p:pic>
        <p:nvPicPr>
          <p:cNvPr id="2052" name="Picture 4" descr="http://i686.photobucket.com/albums/vv227/Typlus5/BayerInsectKiller1.jpg">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53000" y="1676400"/>
            <a:ext cx="3296502" cy="44196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48337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4236427290"/>
              </p:ext>
            </p:extLst>
          </p:nvPr>
        </p:nvGraphicFramePr>
        <p:xfrm>
          <a:off x="2057400" y="1279510"/>
          <a:ext cx="5334000" cy="5349890"/>
        </p:xfrm>
        <a:graphic>
          <a:graphicData uri="http://schemas.openxmlformats.org/drawingml/2006/table">
            <a:tbl>
              <a:tblPr/>
              <a:tblGrid>
                <a:gridCol w="1102237"/>
                <a:gridCol w="1276440"/>
                <a:gridCol w="1513702"/>
                <a:gridCol w="1441621"/>
              </a:tblGrid>
              <a:tr h="296151">
                <a:tc>
                  <a:txBody>
                    <a:bodyPr/>
                    <a:lstStyle/>
                    <a:p>
                      <a:pPr algn="ctr"/>
                      <a:r>
                        <a:rPr lang="en-US" sz="800" b="1" dirty="0">
                          <a:solidFill>
                            <a:schemeClr val="bg1"/>
                          </a:solidFill>
                          <a:effectLst/>
                          <a:latin typeface="Arial" pitchFamily="34" charset="0"/>
                          <a:cs typeface="Arial" pitchFamily="34" charset="0"/>
                        </a:rPr>
                        <a:t>Active </a:t>
                      </a:r>
                      <a:r>
                        <a:rPr lang="en-US" sz="800" b="1" dirty="0" smtClean="0">
                          <a:solidFill>
                            <a:schemeClr val="bg1"/>
                          </a:solidFill>
                          <a:effectLst/>
                          <a:latin typeface="Arial" pitchFamily="34" charset="0"/>
                          <a:cs typeface="Arial" pitchFamily="34" charset="0"/>
                        </a:rPr>
                        <a:t>ingredient </a:t>
                      </a:r>
                      <a:endParaRPr lang="en-US" sz="800" dirty="0">
                        <a:solidFill>
                          <a:schemeClr val="bg1"/>
                        </a:solidFill>
                        <a:effectLst/>
                        <a:latin typeface="Arial" pitchFamily="34" charset="0"/>
                        <a:cs typeface="Arial" pitchFamily="34" charset="0"/>
                      </a:endParaRPr>
                    </a:p>
                  </a:txBody>
                  <a:tcPr marL="9754" marR="9754" marT="15607" marB="15607"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tcPr>
                </a:tc>
                <a:tc>
                  <a:txBody>
                    <a:bodyPr/>
                    <a:lstStyle/>
                    <a:p>
                      <a:pPr algn="ctr"/>
                      <a:r>
                        <a:rPr lang="en-US" sz="800" b="1">
                          <a:solidFill>
                            <a:schemeClr val="bg1"/>
                          </a:solidFill>
                          <a:effectLst/>
                          <a:latin typeface="Arial" pitchFamily="34" charset="0"/>
                          <a:cs typeface="Arial" pitchFamily="34" charset="0"/>
                        </a:rPr>
                        <a:t>Chemical class</a:t>
                      </a:r>
                      <a:endParaRPr lang="en-US" sz="800">
                        <a:solidFill>
                          <a:schemeClr val="bg1"/>
                        </a:solidFill>
                        <a:effectLst/>
                        <a:latin typeface="Arial" pitchFamily="34" charset="0"/>
                        <a:cs typeface="Arial" pitchFamily="34" charset="0"/>
                      </a:endParaRPr>
                    </a:p>
                  </a:txBody>
                  <a:tcPr marL="9754" marR="9754" marT="15607" marB="15607"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tcPr>
                </a:tc>
                <a:tc>
                  <a:txBody>
                    <a:bodyPr/>
                    <a:lstStyle/>
                    <a:p>
                      <a:pPr algn="ctr"/>
                      <a:r>
                        <a:rPr lang="en-US" sz="800" b="1">
                          <a:solidFill>
                            <a:schemeClr val="bg1"/>
                          </a:solidFill>
                          <a:effectLst/>
                          <a:latin typeface="Arial" pitchFamily="34" charset="0"/>
                          <a:cs typeface="Arial" pitchFamily="34" charset="0"/>
                        </a:rPr>
                        <a:t>Retail/homeowner product examples</a:t>
                      </a:r>
                      <a:endParaRPr lang="en-US" sz="800">
                        <a:solidFill>
                          <a:schemeClr val="bg1"/>
                        </a:solidFill>
                        <a:effectLst/>
                        <a:latin typeface="Arial" pitchFamily="34" charset="0"/>
                        <a:cs typeface="Arial" pitchFamily="34" charset="0"/>
                      </a:endParaRPr>
                    </a:p>
                  </a:txBody>
                  <a:tcPr marL="9754" marR="9754" marT="15607" marB="15607"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tcPr>
                </a:tc>
                <a:tc>
                  <a:txBody>
                    <a:bodyPr/>
                    <a:lstStyle/>
                    <a:p>
                      <a:pPr algn="ctr"/>
                      <a:r>
                        <a:rPr lang="en-US" sz="800" b="1" dirty="0">
                          <a:solidFill>
                            <a:schemeClr val="bg1"/>
                          </a:solidFill>
                          <a:effectLst/>
                          <a:latin typeface="Arial" pitchFamily="34" charset="0"/>
                          <a:cs typeface="Arial" pitchFamily="34" charset="0"/>
                        </a:rPr>
                        <a:t>Professional product examples</a:t>
                      </a:r>
                      <a:endParaRPr lang="en-US" sz="800" dirty="0">
                        <a:solidFill>
                          <a:schemeClr val="bg1"/>
                        </a:solidFill>
                        <a:effectLst/>
                        <a:latin typeface="Arial" pitchFamily="34" charset="0"/>
                        <a:cs typeface="Arial" pitchFamily="34" charset="0"/>
                      </a:endParaRPr>
                    </a:p>
                  </a:txBody>
                  <a:tcPr marL="9754" marR="9754" marT="15607" marB="15607"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tcPr>
                </a:tc>
              </a:tr>
              <a:tr h="472393">
                <a:tc>
                  <a:txBody>
                    <a:bodyPr/>
                    <a:lstStyle/>
                    <a:p>
                      <a:r>
                        <a:rPr lang="en-US" sz="800" dirty="0" err="1">
                          <a:solidFill>
                            <a:schemeClr val="bg1"/>
                          </a:solidFill>
                          <a:effectLst/>
                          <a:latin typeface="Arial" pitchFamily="34" charset="0"/>
                          <a:cs typeface="Arial" pitchFamily="34" charset="0"/>
                        </a:rPr>
                        <a:t>Bifenthrin</a:t>
                      </a:r>
                      <a:endParaRPr lang="en-US" sz="800" dirty="0">
                        <a:solidFill>
                          <a:schemeClr val="bg1"/>
                        </a:solidFill>
                        <a:effectLst/>
                        <a:latin typeface="Arial" pitchFamily="34" charset="0"/>
                        <a:cs typeface="Arial" pitchFamily="34" charset="0"/>
                      </a:endParaRPr>
                    </a:p>
                  </a:txBody>
                  <a:tcPr marL="9754" marR="9754" marT="15607" marB="15607"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tcPr>
                </a:tc>
                <a:tc>
                  <a:txBody>
                    <a:bodyPr/>
                    <a:lstStyle/>
                    <a:p>
                      <a:r>
                        <a:rPr lang="en-US" sz="800" dirty="0" err="1" smtClean="0">
                          <a:solidFill>
                            <a:schemeClr val="tx1"/>
                          </a:solidFill>
                          <a:effectLst/>
                          <a:latin typeface="Arial" pitchFamily="34" charset="0"/>
                          <a:cs typeface="Arial" pitchFamily="34" charset="0"/>
                        </a:rPr>
                        <a:t>Pyrethroid</a:t>
                      </a:r>
                      <a:r>
                        <a:rPr lang="en-US" sz="800" dirty="0" smtClean="0">
                          <a:solidFill>
                            <a:schemeClr val="tx1"/>
                          </a:solidFill>
                          <a:effectLst/>
                          <a:latin typeface="Arial" pitchFamily="34" charset="0"/>
                          <a:cs typeface="Arial" pitchFamily="34" charset="0"/>
                        </a:rPr>
                        <a:t> IRAC</a:t>
                      </a:r>
                      <a:r>
                        <a:rPr lang="en-US" sz="800" baseline="0" dirty="0" smtClean="0">
                          <a:solidFill>
                            <a:schemeClr val="tx1"/>
                          </a:solidFill>
                          <a:effectLst/>
                          <a:latin typeface="Arial" pitchFamily="34" charset="0"/>
                          <a:cs typeface="Arial" pitchFamily="34" charset="0"/>
                        </a:rPr>
                        <a:t> #3</a:t>
                      </a:r>
                      <a:endParaRPr lang="en-US" sz="800" dirty="0">
                        <a:solidFill>
                          <a:schemeClr val="tx1"/>
                        </a:solidFill>
                        <a:effectLst/>
                        <a:latin typeface="Arial" pitchFamily="34" charset="0"/>
                        <a:cs typeface="Arial" pitchFamily="34" charset="0"/>
                      </a:endParaRPr>
                    </a:p>
                  </a:txBody>
                  <a:tcPr marL="9754" marR="9754" marT="15607" marB="15607"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00FF00"/>
                    </a:solidFill>
                  </a:tcPr>
                </a:tc>
                <a:tc>
                  <a:txBody>
                    <a:bodyPr/>
                    <a:lstStyle/>
                    <a:p>
                      <a:r>
                        <a:rPr lang="en-US" sz="800">
                          <a:solidFill>
                            <a:schemeClr val="bg1"/>
                          </a:solidFill>
                          <a:effectLst/>
                          <a:latin typeface="Arial" pitchFamily="34" charset="0"/>
                          <a:cs typeface="Arial" pitchFamily="34" charset="0"/>
                        </a:rPr>
                        <a:t>Scotts Lawn Pro Insect Control w/Fertilizer</a:t>
                      </a:r>
                    </a:p>
                    <a:p>
                      <a:r>
                        <a:rPr lang="en-US" sz="800">
                          <a:solidFill>
                            <a:schemeClr val="bg1"/>
                          </a:solidFill>
                          <a:effectLst/>
                          <a:latin typeface="Arial" pitchFamily="34" charset="0"/>
                          <a:cs typeface="Arial" pitchFamily="34" charset="0"/>
                        </a:rPr>
                        <a:t>Scotts Turf Builder w/SummerGuard</a:t>
                      </a:r>
                    </a:p>
                  </a:txBody>
                  <a:tcPr marL="9754" marR="9754" marT="15607" marB="15607"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tcPr>
                </a:tc>
                <a:tc>
                  <a:txBody>
                    <a:bodyPr/>
                    <a:lstStyle/>
                    <a:p>
                      <a:r>
                        <a:rPr lang="en-US" sz="800">
                          <a:solidFill>
                            <a:schemeClr val="bg1"/>
                          </a:solidFill>
                          <a:effectLst/>
                          <a:latin typeface="Arial" pitchFamily="34" charset="0"/>
                          <a:cs typeface="Arial" pitchFamily="34" charset="0"/>
                        </a:rPr>
                        <a:t>Bifen XTS</a:t>
                      </a:r>
                    </a:p>
                    <a:p>
                      <a:r>
                        <a:rPr lang="en-US" sz="800">
                          <a:solidFill>
                            <a:schemeClr val="bg1"/>
                          </a:solidFill>
                          <a:effectLst/>
                          <a:latin typeface="Arial" pitchFamily="34" charset="0"/>
                          <a:cs typeface="Arial" pitchFamily="34" charset="0"/>
                        </a:rPr>
                        <a:t>Onyx, OnyxPro</a:t>
                      </a:r>
                    </a:p>
                    <a:p>
                      <a:r>
                        <a:rPr lang="en-US" sz="800">
                          <a:solidFill>
                            <a:schemeClr val="bg1"/>
                          </a:solidFill>
                          <a:effectLst/>
                          <a:latin typeface="Arial" pitchFamily="34" charset="0"/>
                          <a:cs typeface="Arial" pitchFamily="34" charset="0"/>
                        </a:rPr>
                        <a:t>Talstar EZ, PL granular</a:t>
                      </a:r>
                    </a:p>
                    <a:p>
                      <a:r>
                        <a:rPr lang="en-US" sz="800">
                          <a:solidFill>
                            <a:schemeClr val="bg1"/>
                          </a:solidFill>
                          <a:effectLst/>
                          <a:latin typeface="Arial" pitchFamily="34" charset="0"/>
                          <a:cs typeface="Arial" pitchFamily="34" charset="0"/>
                        </a:rPr>
                        <a:t>Wisdom</a:t>
                      </a:r>
                    </a:p>
                  </a:txBody>
                  <a:tcPr marL="9754" marR="9754" marT="15607" marB="15607"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tcPr>
                </a:tc>
              </a:tr>
              <a:tr h="296151">
                <a:tc>
                  <a:txBody>
                    <a:bodyPr/>
                    <a:lstStyle/>
                    <a:p>
                      <a:r>
                        <a:rPr lang="en-US" sz="800" dirty="0" err="1">
                          <a:solidFill>
                            <a:schemeClr val="bg1"/>
                          </a:solidFill>
                          <a:effectLst/>
                          <a:latin typeface="Arial" pitchFamily="34" charset="0"/>
                          <a:cs typeface="Arial" pitchFamily="34" charset="0"/>
                        </a:rPr>
                        <a:t>Bifenthrin</a:t>
                      </a:r>
                      <a:r>
                        <a:rPr lang="en-US" sz="800" dirty="0">
                          <a:solidFill>
                            <a:schemeClr val="bg1"/>
                          </a:solidFill>
                          <a:effectLst/>
                          <a:latin typeface="Arial" pitchFamily="34" charset="0"/>
                          <a:cs typeface="Arial" pitchFamily="34" charset="0"/>
                        </a:rPr>
                        <a:t> + </a:t>
                      </a:r>
                      <a:r>
                        <a:rPr lang="en-US" sz="800" dirty="0" err="1">
                          <a:solidFill>
                            <a:schemeClr val="bg1"/>
                          </a:solidFill>
                          <a:effectLst/>
                          <a:latin typeface="Arial" pitchFamily="34" charset="0"/>
                          <a:cs typeface="Arial" pitchFamily="34" charset="0"/>
                        </a:rPr>
                        <a:t>clothianidin</a:t>
                      </a:r>
                      <a:endParaRPr lang="en-US" sz="800" dirty="0">
                        <a:solidFill>
                          <a:schemeClr val="bg1"/>
                        </a:solidFill>
                        <a:effectLst/>
                        <a:latin typeface="Arial" pitchFamily="34" charset="0"/>
                        <a:cs typeface="Arial" pitchFamily="34" charset="0"/>
                      </a:endParaRPr>
                    </a:p>
                  </a:txBody>
                  <a:tcPr marL="9754" marR="9754" marT="15607" marB="15607"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tcPr>
                </a:tc>
                <a:tc>
                  <a:txBody>
                    <a:bodyPr/>
                    <a:lstStyle/>
                    <a:p>
                      <a:r>
                        <a:rPr lang="en-US" sz="800" dirty="0" err="1">
                          <a:solidFill>
                            <a:schemeClr val="bg1"/>
                          </a:solidFill>
                          <a:effectLst/>
                          <a:latin typeface="Arial" pitchFamily="34" charset="0"/>
                          <a:cs typeface="Arial" pitchFamily="34" charset="0"/>
                        </a:rPr>
                        <a:t>Pyrethroid</a:t>
                      </a:r>
                      <a:r>
                        <a:rPr lang="en-US" sz="800" dirty="0">
                          <a:solidFill>
                            <a:schemeClr val="bg1"/>
                          </a:solidFill>
                          <a:effectLst/>
                          <a:latin typeface="Arial" pitchFamily="34" charset="0"/>
                          <a:cs typeface="Arial" pitchFamily="34" charset="0"/>
                        </a:rPr>
                        <a:t> + </a:t>
                      </a:r>
                      <a:r>
                        <a:rPr lang="en-US" sz="800" dirty="0" err="1" smtClean="0">
                          <a:solidFill>
                            <a:schemeClr val="bg1"/>
                          </a:solidFill>
                          <a:effectLst/>
                          <a:latin typeface="Arial" pitchFamily="34" charset="0"/>
                          <a:cs typeface="Arial" pitchFamily="34" charset="0"/>
                        </a:rPr>
                        <a:t>neonicotinoid</a:t>
                      </a:r>
                      <a:endParaRPr lang="en-US" sz="800" dirty="0" smtClean="0">
                        <a:solidFill>
                          <a:schemeClr val="bg1"/>
                        </a:solidFill>
                        <a:effectLst/>
                        <a:latin typeface="Arial" pitchFamily="34" charset="0"/>
                        <a:cs typeface="Arial" pitchFamily="34" charset="0"/>
                      </a:endParaRPr>
                    </a:p>
                    <a:p>
                      <a:r>
                        <a:rPr lang="en-US" sz="800" dirty="0" smtClean="0">
                          <a:solidFill>
                            <a:schemeClr val="bg1"/>
                          </a:solidFill>
                          <a:effectLst/>
                          <a:latin typeface="Arial" pitchFamily="34" charset="0"/>
                          <a:cs typeface="Arial" pitchFamily="34" charset="0"/>
                        </a:rPr>
                        <a:t>IRAC #3, 4A</a:t>
                      </a:r>
                      <a:endParaRPr lang="en-US" sz="800" dirty="0">
                        <a:solidFill>
                          <a:schemeClr val="bg1"/>
                        </a:solidFill>
                        <a:effectLst/>
                        <a:latin typeface="Arial" pitchFamily="34" charset="0"/>
                        <a:cs typeface="Arial" pitchFamily="34" charset="0"/>
                      </a:endParaRPr>
                    </a:p>
                  </a:txBody>
                  <a:tcPr marL="9754" marR="9754" marT="15607" marB="15607"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tcPr>
                </a:tc>
                <a:tc>
                  <a:txBody>
                    <a:bodyPr/>
                    <a:lstStyle/>
                    <a:p>
                      <a:r>
                        <a:rPr lang="en-US" sz="800">
                          <a:solidFill>
                            <a:schemeClr val="bg1"/>
                          </a:solidFill>
                          <a:effectLst/>
                          <a:latin typeface="Arial" pitchFamily="34" charset="0"/>
                          <a:cs typeface="Arial" pitchFamily="34" charset="0"/>
                        </a:rPr>
                        <a:t>None</a:t>
                      </a:r>
                    </a:p>
                  </a:txBody>
                  <a:tcPr marL="9754" marR="9754" marT="15607" marB="15607"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tcPr>
                </a:tc>
                <a:tc>
                  <a:txBody>
                    <a:bodyPr/>
                    <a:lstStyle/>
                    <a:p>
                      <a:r>
                        <a:rPr lang="en-US" sz="800">
                          <a:solidFill>
                            <a:schemeClr val="bg1"/>
                          </a:solidFill>
                          <a:effectLst/>
                          <a:latin typeface="Arial" pitchFamily="34" charset="0"/>
                          <a:cs typeface="Arial" pitchFamily="34" charset="0"/>
                        </a:rPr>
                        <a:t>Aloft</a:t>
                      </a:r>
                    </a:p>
                  </a:txBody>
                  <a:tcPr marL="9754" marR="9754" marT="15607" marB="15607"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tcPr>
                </a:tc>
              </a:tr>
              <a:tr h="361399">
                <a:tc>
                  <a:txBody>
                    <a:bodyPr/>
                    <a:lstStyle/>
                    <a:p>
                      <a:r>
                        <a:rPr lang="en-US" sz="800" dirty="0" err="1">
                          <a:solidFill>
                            <a:schemeClr val="bg1"/>
                          </a:solidFill>
                          <a:effectLst/>
                          <a:latin typeface="Arial" pitchFamily="34" charset="0"/>
                          <a:cs typeface="Arial" pitchFamily="34" charset="0"/>
                        </a:rPr>
                        <a:t>Bifenthrin</a:t>
                      </a:r>
                      <a:r>
                        <a:rPr lang="en-US" sz="800" dirty="0">
                          <a:solidFill>
                            <a:schemeClr val="bg1"/>
                          </a:solidFill>
                          <a:effectLst/>
                          <a:latin typeface="Arial" pitchFamily="34" charset="0"/>
                          <a:cs typeface="Arial" pitchFamily="34" charset="0"/>
                        </a:rPr>
                        <a:t> + </a:t>
                      </a:r>
                      <a:r>
                        <a:rPr lang="en-US" sz="800" dirty="0" err="1">
                          <a:solidFill>
                            <a:schemeClr val="bg1"/>
                          </a:solidFill>
                          <a:effectLst/>
                          <a:latin typeface="Arial" pitchFamily="34" charset="0"/>
                          <a:cs typeface="Arial" pitchFamily="34" charset="0"/>
                        </a:rPr>
                        <a:t>imidacloprid</a:t>
                      </a:r>
                      <a:endParaRPr lang="en-US" sz="800" dirty="0">
                        <a:solidFill>
                          <a:schemeClr val="bg1"/>
                        </a:solidFill>
                        <a:effectLst/>
                        <a:latin typeface="Arial" pitchFamily="34" charset="0"/>
                        <a:cs typeface="Arial" pitchFamily="34" charset="0"/>
                      </a:endParaRPr>
                    </a:p>
                  </a:txBody>
                  <a:tcPr marL="9754" marR="9754" marT="15607" marB="15607"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tcPr>
                </a:tc>
                <a:tc>
                  <a:txBody>
                    <a:bodyPr/>
                    <a:lstStyle/>
                    <a:p>
                      <a:r>
                        <a:rPr lang="en-US" sz="800" dirty="0" err="1">
                          <a:solidFill>
                            <a:schemeClr val="bg1"/>
                          </a:solidFill>
                          <a:effectLst/>
                          <a:latin typeface="Arial" pitchFamily="34" charset="0"/>
                          <a:cs typeface="Arial" pitchFamily="34" charset="0"/>
                        </a:rPr>
                        <a:t>Pyrethroid</a:t>
                      </a:r>
                      <a:r>
                        <a:rPr lang="en-US" sz="800" dirty="0">
                          <a:solidFill>
                            <a:schemeClr val="bg1"/>
                          </a:solidFill>
                          <a:effectLst/>
                          <a:latin typeface="Arial" pitchFamily="34" charset="0"/>
                          <a:cs typeface="Arial" pitchFamily="34" charset="0"/>
                        </a:rPr>
                        <a:t> + </a:t>
                      </a:r>
                      <a:r>
                        <a:rPr lang="en-US" sz="800" dirty="0" err="1" smtClean="0">
                          <a:solidFill>
                            <a:schemeClr val="bg1"/>
                          </a:solidFill>
                          <a:effectLst/>
                          <a:latin typeface="Arial" pitchFamily="34" charset="0"/>
                          <a:cs typeface="Arial" pitchFamily="34" charset="0"/>
                        </a:rPr>
                        <a:t>neonicotinoid</a:t>
                      </a:r>
                      <a:endParaRPr lang="en-US" sz="800" dirty="0" smtClean="0">
                        <a:solidFill>
                          <a:schemeClr val="bg1"/>
                        </a:solidFill>
                        <a:effectLst/>
                        <a:latin typeface="Arial" pitchFamily="34" charset="0"/>
                        <a:cs typeface="Arial"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800" dirty="0" smtClean="0">
                          <a:solidFill>
                            <a:schemeClr val="bg1"/>
                          </a:solidFill>
                          <a:effectLst/>
                          <a:latin typeface="Arial" pitchFamily="34" charset="0"/>
                          <a:cs typeface="Arial" pitchFamily="34" charset="0"/>
                        </a:rPr>
                        <a:t>IRAC #3, 4A</a:t>
                      </a:r>
                    </a:p>
                    <a:p>
                      <a:endParaRPr lang="en-US" sz="800" dirty="0">
                        <a:solidFill>
                          <a:schemeClr val="bg1"/>
                        </a:solidFill>
                        <a:effectLst/>
                        <a:latin typeface="Arial" pitchFamily="34" charset="0"/>
                        <a:cs typeface="Arial" pitchFamily="34" charset="0"/>
                      </a:endParaRPr>
                    </a:p>
                  </a:txBody>
                  <a:tcPr marL="9754" marR="9754" marT="15607" marB="15607"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tcPr>
                </a:tc>
                <a:tc>
                  <a:txBody>
                    <a:bodyPr/>
                    <a:lstStyle/>
                    <a:p>
                      <a:r>
                        <a:rPr lang="en-US" sz="800" dirty="0">
                          <a:solidFill>
                            <a:schemeClr val="bg1"/>
                          </a:solidFill>
                          <a:effectLst/>
                          <a:latin typeface="Arial" pitchFamily="34" charset="0"/>
                          <a:cs typeface="Arial" pitchFamily="34" charset="0"/>
                        </a:rPr>
                        <a:t>None</a:t>
                      </a:r>
                    </a:p>
                  </a:txBody>
                  <a:tcPr marL="9754" marR="9754" marT="15607" marB="15607"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tcPr>
                </a:tc>
                <a:tc>
                  <a:txBody>
                    <a:bodyPr/>
                    <a:lstStyle/>
                    <a:p>
                      <a:r>
                        <a:rPr lang="en-US" sz="800">
                          <a:solidFill>
                            <a:schemeClr val="bg1"/>
                          </a:solidFill>
                          <a:effectLst/>
                          <a:latin typeface="Arial" pitchFamily="34" charset="0"/>
                          <a:cs typeface="Arial" pitchFamily="34" charset="0"/>
                        </a:rPr>
                        <a:t>Allectus</a:t>
                      </a:r>
                    </a:p>
                  </a:txBody>
                  <a:tcPr marL="9754" marR="9754" marT="15607" marB="15607"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tcPr>
                </a:tc>
              </a:tr>
              <a:tr h="340438">
                <a:tc>
                  <a:txBody>
                    <a:bodyPr/>
                    <a:lstStyle/>
                    <a:p>
                      <a:r>
                        <a:rPr lang="en-US" sz="800" dirty="0" err="1">
                          <a:solidFill>
                            <a:schemeClr val="bg1"/>
                          </a:solidFill>
                          <a:effectLst/>
                          <a:latin typeface="Arial" pitchFamily="34" charset="0"/>
                          <a:cs typeface="Arial" pitchFamily="34" charset="0"/>
                        </a:rPr>
                        <a:t>Bifenthrin</a:t>
                      </a:r>
                      <a:r>
                        <a:rPr lang="en-US" sz="800" dirty="0">
                          <a:solidFill>
                            <a:schemeClr val="bg1"/>
                          </a:solidFill>
                          <a:effectLst/>
                          <a:latin typeface="Arial" pitchFamily="34" charset="0"/>
                          <a:cs typeface="Arial" pitchFamily="34" charset="0"/>
                        </a:rPr>
                        <a:t> + zeta-</a:t>
                      </a:r>
                      <a:r>
                        <a:rPr lang="en-US" sz="800" dirty="0" err="1">
                          <a:solidFill>
                            <a:schemeClr val="bg1"/>
                          </a:solidFill>
                          <a:effectLst/>
                          <a:latin typeface="Arial" pitchFamily="34" charset="0"/>
                          <a:cs typeface="Arial" pitchFamily="34" charset="0"/>
                        </a:rPr>
                        <a:t>cypermethrin</a:t>
                      </a:r>
                      <a:endParaRPr lang="en-US" sz="800" dirty="0">
                        <a:solidFill>
                          <a:schemeClr val="bg1"/>
                        </a:solidFill>
                        <a:effectLst/>
                        <a:latin typeface="Arial" pitchFamily="34" charset="0"/>
                        <a:cs typeface="Arial" pitchFamily="34" charset="0"/>
                      </a:endParaRPr>
                    </a:p>
                  </a:txBody>
                  <a:tcPr marL="9754" marR="9754" marT="15607" marB="15607"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dirty="0" err="1" smtClean="0">
                          <a:solidFill>
                            <a:schemeClr val="tx1"/>
                          </a:solidFill>
                          <a:effectLst/>
                          <a:latin typeface="Arial" pitchFamily="34" charset="0"/>
                          <a:cs typeface="Arial" pitchFamily="34" charset="0"/>
                        </a:rPr>
                        <a:t>Pyrethroid</a:t>
                      </a:r>
                      <a:r>
                        <a:rPr lang="en-US" sz="800" dirty="0" smtClean="0">
                          <a:solidFill>
                            <a:schemeClr val="tx1"/>
                          </a:solidFill>
                          <a:effectLst/>
                          <a:latin typeface="Arial" pitchFamily="34" charset="0"/>
                          <a:cs typeface="Arial" pitchFamily="34" charset="0"/>
                        </a:rPr>
                        <a:t> IRAC</a:t>
                      </a:r>
                      <a:r>
                        <a:rPr lang="en-US" sz="800" baseline="0" dirty="0" smtClean="0">
                          <a:solidFill>
                            <a:schemeClr val="tx1"/>
                          </a:solidFill>
                          <a:effectLst/>
                          <a:latin typeface="Arial" pitchFamily="34" charset="0"/>
                          <a:cs typeface="Arial" pitchFamily="34" charset="0"/>
                        </a:rPr>
                        <a:t> #3</a:t>
                      </a:r>
                      <a:endParaRPr lang="en-US" sz="800" dirty="0" smtClean="0">
                        <a:solidFill>
                          <a:schemeClr val="tx1"/>
                        </a:solidFill>
                        <a:effectLst/>
                        <a:latin typeface="Arial" pitchFamily="34" charset="0"/>
                        <a:cs typeface="Arial" pitchFamily="34" charset="0"/>
                      </a:endParaRPr>
                    </a:p>
                    <a:p>
                      <a:endParaRPr lang="en-US" sz="800" dirty="0">
                        <a:solidFill>
                          <a:schemeClr val="bg1"/>
                        </a:solidFill>
                        <a:effectLst/>
                        <a:latin typeface="Arial" pitchFamily="34" charset="0"/>
                        <a:cs typeface="Arial" pitchFamily="34" charset="0"/>
                      </a:endParaRPr>
                    </a:p>
                  </a:txBody>
                  <a:tcPr marL="9754" marR="9754" marT="15607" marB="15607"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00FF00"/>
                    </a:solidFill>
                  </a:tcPr>
                </a:tc>
                <a:tc>
                  <a:txBody>
                    <a:bodyPr/>
                    <a:lstStyle/>
                    <a:p>
                      <a:r>
                        <a:rPr lang="en-US" sz="800">
                          <a:solidFill>
                            <a:schemeClr val="bg1"/>
                          </a:solidFill>
                          <a:effectLst/>
                          <a:latin typeface="Arial" pitchFamily="34" charset="0"/>
                          <a:cs typeface="Arial" pitchFamily="34" charset="0"/>
                        </a:rPr>
                        <a:t>None</a:t>
                      </a:r>
                    </a:p>
                  </a:txBody>
                  <a:tcPr marL="9754" marR="9754" marT="15607" marB="15607"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tcPr>
                </a:tc>
                <a:tc>
                  <a:txBody>
                    <a:bodyPr/>
                    <a:lstStyle/>
                    <a:p>
                      <a:r>
                        <a:rPr lang="en-US" sz="800">
                          <a:solidFill>
                            <a:schemeClr val="bg1"/>
                          </a:solidFill>
                          <a:effectLst/>
                          <a:latin typeface="Arial" pitchFamily="34" charset="0"/>
                          <a:cs typeface="Arial" pitchFamily="34" charset="0"/>
                        </a:rPr>
                        <a:t>Talstar XTRA</a:t>
                      </a:r>
                    </a:p>
                  </a:txBody>
                  <a:tcPr marL="9754" marR="9754" marT="15607" marB="15607"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tcPr>
                </a:tc>
              </a:tr>
              <a:tr h="318678">
                <a:tc>
                  <a:txBody>
                    <a:bodyPr/>
                    <a:lstStyle/>
                    <a:p>
                      <a:r>
                        <a:rPr lang="en-US" sz="800" dirty="0" err="1">
                          <a:solidFill>
                            <a:schemeClr val="bg1"/>
                          </a:solidFill>
                          <a:effectLst/>
                          <a:latin typeface="Arial" pitchFamily="34" charset="0"/>
                          <a:cs typeface="Arial" pitchFamily="34" charset="0"/>
                        </a:rPr>
                        <a:t>Carbaryl</a:t>
                      </a:r>
                      <a:endParaRPr lang="en-US" sz="800" dirty="0">
                        <a:solidFill>
                          <a:schemeClr val="bg1"/>
                        </a:solidFill>
                        <a:effectLst/>
                        <a:latin typeface="Arial" pitchFamily="34" charset="0"/>
                        <a:cs typeface="Arial" pitchFamily="34" charset="0"/>
                      </a:endParaRPr>
                    </a:p>
                  </a:txBody>
                  <a:tcPr marL="9754" marR="9754" marT="15607" marB="15607"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dirty="0" err="1" smtClean="0">
                          <a:solidFill>
                            <a:schemeClr val="bg1"/>
                          </a:solidFill>
                          <a:effectLst/>
                          <a:latin typeface="Arial" pitchFamily="34" charset="0"/>
                          <a:cs typeface="Arial" pitchFamily="34" charset="0"/>
                        </a:rPr>
                        <a:t>Carbamate</a:t>
                      </a:r>
                      <a:r>
                        <a:rPr lang="en-US" sz="800" dirty="0" smtClean="0">
                          <a:solidFill>
                            <a:schemeClr val="bg1"/>
                          </a:solidFill>
                          <a:effectLst/>
                          <a:latin typeface="Arial" pitchFamily="34" charset="0"/>
                          <a:cs typeface="Arial" pitchFamily="34" charset="0"/>
                        </a:rPr>
                        <a:t> IRAC</a:t>
                      </a:r>
                      <a:r>
                        <a:rPr lang="en-US" sz="800" baseline="0" dirty="0" smtClean="0">
                          <a:solidFill>
                            <a:schemeClr val="bg1"/>
                          </a:solidFill>
                          <a:effectLst/>
                          <a:latin typeface="Arial" pitchFamily="34" charset="0"/>
                          <a:cs typeface="Arial" pitchFamily="34" charset="0"/>
                        </a:rPr>
                        <a:t> #1</a:t>
                      </a:r>
                      <a:endParaRPr lang="en-US" sz="800" dirty="0" smtClean="0">
                        <a:solidFill>
                          <a:schemeClr val="bg1"/>
                        </a:solidFill>
                        <a:effectLst/>
                        <a:latin typeface="Arial" pitchFamily="34" charset="0"/>
                        <a:cs typeface="Arial" pitchFamily="34" charset="0"/>
                      </a:endParaRPr>
                    </a:p>
                    <a:p>
                      <a:endParaRPr lang="en-US" sz="800" dirty="0">
                        <a:solidFill>
                          <a:schemeClr val="bg1"/>
                        </a:solidFill>
                        <a:effectLst/>
                        <a:latin typeface="Arial" pitchFamily="34" charset="0"/>
                        <a:cs typeface="Arial" pitchFamily="34" charset="0"/>
                      </a:endParaRPr>
                    </a:p>
                  </a:txBody>
                  <a:tcPr marL="9754" marR="9754" marT="15607" marB="15607"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C00000"/>
                    </a:solidFill>
                  </a:tcPr>
                </a:tc>
                <a:tc>
                  <a:txBody>
                    <a:bodyPr/>
                    <a:lstStyle/>
                    <a:p>
                      <a:r>
                        <a:rPr lang="en-US" sz="800">
                          <a:solidFill>
                            <a:schemeClr val="bg1"/>
                          </a:solidFill>
                          <a:effectLst/>
                          <a:latin typeface="Arial" pitchFamily="34" charset="0"/>
                          <a:cs typeface="Arial" pitchFamily="34" charset="0"/>
                        </a:rPr>
                        <a:t>Garden,Tech Sevin</a:t>
                      </a:r>
                    </a:p>
                    <a:p>
                      <a:r>
                        <a:rPr lang="en-US" sz="800">
                          <a:solidFill>
                            <a:schemeClr val="bg1"/>
                          </a:solidFill>
                          <a:effectLst/>
                          <a:latin typeface="Arial" pitchFamily="34" charset="0"/>
                          <a:cs typeface="Arial" pitchFamily="34" charset="0"/>
                        </a:rPr>
                        <a:t>Gordons Liquid Dura-Spray</a:t>
                      </a:r>
                    </a:p>
                  </a:txBody>
                  <a:tcPr marL="9754" marR="9754" marT="15607" marB="15607"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tcPr>
                </a:tc>
                <a:tc>
                  <a:txBody>
                    <a:bodyPr/>
                    <a:lstStyle/>
                    <a:p>
                      <a:r>
                        <a:rPr lang="en-US" sz="800">
                          <a:solidFill>
                            <a:schemeClr val="bg1"/>
                          </a:solidFill>
                          <a:effectLst/>
                          <a:latin typeface="Arial" pitchFamily="34" charset="0"/>
                          <a:cs typeface="Arial" pitchFamily="34" charset="0"/>
                        </a:rPr>
                        <a:t>Sevin SL</a:t>
                      </a:r>
                    </a:p>
                    <a:p>
                      <a:r>
                        <a:rPr lang="en-US" sz="800">
                          <a:solidFill>
                            <a:schemeClr val="bg1"/>
                          </a:solidFill>
                          <a:effectLst/>
                          <a:latin typeface="Arial" pitchFamily="34" charset="0"/>
                          <a:cs typeface="Arial" pitchFamily="34" charset="0"/>
                        </a:rPr>
                        <a:t>Sevin 80 WSP</a:t>
                      </a:r>
                    </a:p>
                  </a:txBody>
                  <a:tcPr marL="9754" marR="9754" marT="15607" marB="15607"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tcPr>
                </a:tc>
              </a:tr>
              <a:tr h="296151">
                <a:tc>
                  <a:txBody>
                    <a:bodyPr/>
                    <a:lstStyle/>
                    <a:p>
                      <a:r>
                        <a:rPr lang="en-US" sz="800" dirty="0" err="1">
                          <a:solidFill>
                            <a:schemeClr val="bg1"/>
                          </a:solidFill>
                          <a:effectLst/>
                          <a:latin typeface="Arial" pitchFamily="34" charset="0"/>
                          <a:cs typeface="Arial" pitchFamily="34" charset="0"/>
                        </a:rPr>
                        <a:t>Clothianidin</a:t>
                      </a:r>
                      <a:endParaRPr lang="en-US" sz="800" dirty="0">
                        <a:solidFill>
                          <a:schemeClr val="bg1"/>
                        </a:solidFill>
                        <a:effectLst/>
                        <a:latin typeface="Arial" pitchFamily="34" charset="0"/>
                        <a:cs typeface="Arial" pitchFamily="34" charset="0"/>
                      </a:endParaRPr>
                    </a:p>
                  </a:txBody>
                  <a:tcPr marL="9754" marR="9754" marT="15607" marB="15607"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dirty="0" err="1" smtClean="0">
                          <a:solidFill>
                            <a:schemeClr val="bg1"/>
                          </a:solidFill>
                          <a:effectLst/>
                          <a:latin typeface="Arial" pitchFamily="34" charset="0"/>
                          <a:cs typeface="Arial" pitchFamily="34" charset="0"/>
                        </a:rPr>
                        <a:t>Neonicotinoid</a:t>
                      </a:r>
                      <a:r>
                        <a:rPr lang="en-US" sz="800" dirty="0" smtClean="0">
                          <a:solidFill>
                            <a:schemeClr val="bg1"/>
                          </a:solidFill>
                          <a:effectLst/>
                          <a:latin typeface="Arial" pitchFamily="34" charset="0"/>
                          <a:cs typeface="Arial" pitchFamily="34" charset="0"/>
                        </a:rPr>
                        <a:t> IRAC #4A</a:t>
                      </a:r>
                    </a:p>
                    <a:p>
                      <a:endParaRPr lang="en-US" sz="800" dirty="0">
                        <a:solidFill>
                          <a:schemeClr val="bg1"/>
                        </a:solidFill>
                        <a:effectLst/>
                        <a:latin typeface="Arial" pitchFamily="34" charset="0"/>
                        <a:cs typeface="Arial" pitchFamily="34" charset="0"/>
                      </a:endParaRPr>
                    </a:p>
                  </a:txBody>
                  <a:tcPr marL="9754" marR="9754" marT="15607" marB="15607"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chemeClr val="bg1">
                        <a:lumMod val="50000"/>
                      </a:schemeClr>
                    </a:solidFill>
                  </a:tcPr>
                </a:tc>
                <a:tc>
                  <a:txBody>
                    <a:bodyPr/>
                    <a:lstStyle/>
                    <a:p>
                      <a:r>
                        <a:rPr lang="nn-NO" sz="800" dirty="0" smtClean="0">
                          <a:solidFill>
                            <a:schemeClr val="bg1"/>
                          </a:solidFill>
                          <a:effectLst/>
                          <a:latin typeface="Arial" pitchFamily="34" charset="0"/>
                          <a:cs typeface="Arial" pitchFamily="34" charset="0"/>
                        </a:rPr>
                        <a:t>Arena 50 WDG</a:t>
                      </a:r>
                    </a:p>
                    <a:p>
                      <a:endParaRPr lang="en-US" sz="800" dirty="0">
                        <a:solidFill>
                          <a:schemeClr val="bg1"/>
                        </a:solidFill>
                        <a:effectLst/>
                        <a:latin typeface="Arial" pitchFamily="34" charset="0"/>
                        <a:cs typeface="Arial" pitchFamily="34" charset="0"/>
                      </a:endParaRPr>
                    </a:p>
                  </a:txBody>
                  <a:tcPr marL="9754" marR="9754" marT="15607" marB="15607"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chemeClr val="accent6">
                        <a:lumMod val="75000"/>
                      </a:schemeClr>
                    </a:solidFill>
                  </a:tcPr>
                </a:tc>
                <a:tc>
                  <a:txBody>
                    <a:bodyPr/>
                    <a:lstStyle/>
                    <a:p>
                      <a:r>
                        <a:rPr lang="nn-NO" sz="800" dirty="0">
                          <a:solidFill>
                            <a:schemeClr val="bg1"/>
                          </a:solidFill>
                          <a:effectLst/>
                          <a:latin typeface="Arial" pitchFamily="34" charset="0"/>
                          <a:cs typeface="Arial" pitchFamily="34" charset="0"/>
                        </a:rPr>
                        <a:t>Arena 0.5 G</a:t>
                      </a:r>
                    </a:p>
                    <a:p>
                      <a:endParaRPr lang="nn-NO" sz="800" dirty="0">
                        <a:solidFill>
                          <a:schemeClr val="bg1"/>
                        </a:solidFill>
                        <a:effectLst/>
                        <a:latin typeface="Arial" pitchFamily="34" charset="0"/>
                        <a:cs typeface="Arial" pitchFamily="34" charset="0"/>
                      </a:endParaRPr>
                    </a:p>
                  </a:txBody>
                  <a:tcPr marL="9754" marR="9754" marT="15607" marB="15607"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tcPr>
                </a:tc>
              </a:tr>
              <a:tr h="341205">
                <a:tc>
                  <a:txBody>
                    <a:bodyPr/>
                    <a:lstStyle/>
                    <a:p>
                      <a:r>
                        <a:rPr lang="en-US" sz="800" dirty="0" err="1">
                          <a:solidFill>
                            <a:schemeClr val="bg1"/>
                          </a:solidFill>
                          <a:effectLst/>
                          <a:latin typeface="Arial" pitchFamily="34" charset="0"/>
                          <a:cs typeface="Arial" pitchFamily="34" charset="0"/>
                        </a:rPr>
                        <a:t>Cyfluthrin</a:t>
                      </a:r>
                      <a:endParaRPr lang="en-US" sz="800" dirty="0">
                        <a:solidFill>
                          <a:schemeClr val="bg1"/>
                        </a:solidFill>
                        <a:effectLst/>
                        <a:latin typeface="Arial" pitchFamily="34" charset="0"/>
                        <a:cs typeface="Arial" pitchFamily="34" charset="0"/>
                      </a:endParaRPr>
                    </a:p>
                  </a:txBody>
                  <a:tcPr marL="9754" marR="9754" marT="15607" marB="15607"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dirty="0" err="1" smtClean="0">
                          <a:solidFill>
                            <a:schemeClr val="tx1"/>
                          </a:solidFill>
                          <a:effectLst/>
                          <a:latin typeface="Arial" pitchFamily="34" charset="0"/>
                          <a:cs typeface="Arial" pitchFamily="34" charset="0"/>
                        </a:rPr>
                        <a:t>Pyrethroid</a:t>
                      </a:r>
                      <a:r>
                        <a:rPr lang="en-US" sz="800" dirty="0" smtClean="0">
                          <a:solidFill>
                            <a:schemeClr val="tx1"/>
                          </a:solidFill>
                          <a:effectLst/>
                          <a:latin typeface="Arial" pitchFamily="34" charset="0"/>
                          <a:cs typeface="Arial" pitchFamily="34" charset="0"/>
                        </a:rPr>
                        <a:t> IRAC</a:t>
                      </a:r>
                      <a:r>
                        <a:rPr lang="en-US" sz="800" baseline="0" dirty="0" smtClean="0">
                          <a:solidFill>
                            <a:schemeClr val="tx1"/>
                          </a:solidFill>
                          <a:effectLst/>
                          <a:latin typeface="Arial" pitchFamily="34" charset="0"/>
                          <a:cs typeface="Arial" pitchFamily="34" charset="0"/>
                        </a:rPr>
                        <a:t> #3</a:t>
                      </a:r>
                      <a:endParaRPr lang="en-US" sz="800" dirty="0" smtClean="0">
                        <a:solidFill>
                          <a:schemeClr val="tx1"/>
                        </a:solidFill>
                        <a:effectLst/>
                        <a:latin typeface="Arial" pitchFamily="34" charset="0"/>
                        <a:cs typeface="Arial" pitchFamily="34" charset="0"/>
                      </a:endParaRPr>
                    </a:p>
                    <a:p>
                      <a:endParaRPr lang="en-US" sz="800" dirty="0">
                        <a:solidFill>
                          <a:schemeClr val="bg1"/>
                        </a:solidFill>
                        <a:effectLst/>
                        <a:latin typeface="Arial" pitchFamily="34" charset="0"/>
                        <a:cs typeface="Arial" pitchFamily="34" charset="0"/>
                      </a:endParaRPr>
                    </a:p>
                  </a:txBody>
                  <a:tcPr marL="9754" marR="9754" marT="15607" marB="15607"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00FF00"/>
                    </a:solidFill>
                  </a:tcPr>
                </a:tc>
                <a:tc>
                  <a:txBody>
                    <a:bodyPr/>
                    <a:lstStyle/>
                    <a:p>
                      <a:r>
                        <a:rPr lang="en-US" sz="800" dirty="0">
                          <a:solidFill>
                            <a:schemeClr val="bg1"/>
                          </a:solidFill>
                          <a:effectLst/>
                          <a:latin typeface="Arial" pitchFamily="34" charset="0"/>
                          <a:cs typeface="Arial" pitchFamily="34" charset="0"/>
                        </a:rPr>
                        <a:t>Bayer Advanced Power</a:t>
                      </a:r>
                    </a:p>
                    <a:p>
                      <a:r>
                        <a:rPr lang="en-US" sz="800" dirty="0">
                          <a:solidFill>
                            <a:schemeClr val="bg1"/>
                          </a:solidFill>
                          <a:effectLst/>
                          <a:latin typeface="Arial" pitchFamily="34" charset="0"/>
                          <a:cs typeface="Arial" pitchFamily="34" charset="0"/>
                        </a:rPr>
                        <a:t>Force Multi-Insect Killer</a:t>
                      </a:r>
                    </a:p>
                  </a:txBody>
                  <a:tcPr marL="9754" marR="9754" marT="15607" marB="15607"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chemeClr val="tx2">
                        <a:lumMod val="50000"/>
                      </a:schemeClr>
                    </a:solidFill>
                  </a:tcPr>
                </a:tc>
                <a:tc>
                  <a:txBody>
                    <a:bodyPr/>
                    <a:lstStyle/>
                    <a:p>
                      <a:r>
                        <a:rPr lang="en-US" sz="800">
                          <a:solidFill>
                            <a:schemeClr val="bg1"/>
                          </a:solidFill>
                          <a:effectLst/>
                          <a:latin typeface="Arial" pitchFamily="34" charset="0"/>
                          <a:cs typeface="Arial" pitchFamily="34" charset="0"/>
                        </a:rPr>
                        <a:t>Tempo</a:t>
                      </a:r>
                    </a:p>
                  </a:txBody>
                  <a:tcPr marL="9754" marR="9754" marT="15607" marB="15607"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tcPr>
                </a:tc>
              </a:tr>
              <a:tr h="296151">
                <a:tc>
                  <a:txBody>
                    <a:bodyPr/>
                    <a:lstStyle/>
                    <a:p>
                      <a:r>
                        <a:rPr lang="en-US" sz="800" dirty="0" err="1">
                          <a:solidFill>
                            <a:schemeClr val="bg1"/>
                          </a:solidFill>
                          <a:effectLst/>
                          <a:latin typeface="Arial" pitchFamily="34" charset="0"/>
                          <a:cs typeface="Arial" pitchFamily="34" charset="0"/>
                        </a:rPr>
                        <a:t>Cypermethrin</a:t>
                      </a:r>
                      <a:endParaRPr lang="en-US" sz="800" dirty="0">
                        <a:solidFill>
                          <a:schemeClr val="bg1"/>
                        </a:solidFill>
                        <a:effectLst/>
                        <a:latin typeface="Arial" pitchFamily="34" charset="0"/>
                        <a:cs typeface="Arial" pitchFamily="34" charset="0"/>
                      </a:endParaRPr>
                    </a:p>
                  </a:txBody>
                  <a:tcPr marL="9754" marR="9754" marT="15607" marB="15607"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dirty="0" err="1" smtClean="0">
                          <a:solidFill>
                            <a:schemeClr val="tx1"/>
                          </a:solidFill>
                          <a:effectLst/>
                          <a:latin typeface="Arial" pitchFamily="34" charset="0"/>
                          <a:cs typeface="Arial" pitchFamily="34" charset="0"/>
                        </a:rPr>
                        <a:t>Pyrethroid</a:t>
                      </a:r>
                      <a:r>
                        <a:rPr lang="en-US" sz="800" dirty="0" smtClean="0">
                          <a:solidFill>
                            <a:schemeClr val="tx1"/>
                          </a:solidFill>
                          <a:effectLst/>
                          <a:latin typeface="Arial" pitchFamily="34" charset="0"/>
                          <a:cs typeface="Arial" pitchFamily="34" charset="0"/>
                        </a:rPr>
                        <a:t> IRAC</a:t>
                      </a:r>
                      <a:r>
                        <a:rPr lang="en-US" sz="800" baseline="0" dirty="0" smtClean="0">
                          <a:solidFill>
                            <a:schemeClr val="tx1"/>
                          </a:solidFill>
                          <a:effectLst/>
                          <a:latin typeface="Arial" pitchFamily="34" charset="0"/>
                          <a:cs typeface="Arial" pitchFamily="34" charset="0"/>
                        </a:rPr>
                        <a:t> #3</a:t>
                      </a:r>
                      <a:endParaRPr lang="en-US" sz="800" dirty="0" smtClean="0">
                        <a:solidFill>
                          <a:schemeClr val="tx1"/>
                        </a:solidFill>
                        <a:effectLst/>
                        <a:latin typeface="Arial" pitchFamily="34" charset="0"/>
                        <a:cs typeface="Arial" pitchFamily="34" charset="0"/>
                      </a:endParaRPr>
                    </a:p>
                    <a:p>
                      <a:endParaRPr lang="en-US" sz="800" dirty="0">
                        <a:solidFill>
                          <a:schemeClr val="bg1"/>
                        </a:solidFill>
                        <a:effectLst/>
                        <a:latin typeface="Arial" pitchFamily="34" charset="0"/>
                        <a:cs typeface="Arial" pitchFamily="34" charset="0"/>
                      </a:endParaRPr>
                    </a:p>
                  </a:txBody>
                  <a:tcPr marL="9754" marR="9754" marT="15607" marB="15607"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00FF00"/>
                    </a:solidFill>
                  </a:tcPr>
                </a:tc>
                <a:tc>
                  <a:txBody>
                    <a:bodyPr/>
                    <a:lstStyle/>
                    <a:p>
                      <a:r>
                        <a:rPr lang="en-US" sz="800" dirty="0">
                          <a:solidFill>
                            <a:schemeClr val="bg1"/>
                          </a:solidFill>
                          <a:effectLst/>
                          <a:latin typeface="Arial" pitchFamily="34" charset="0"/>
                          <a:cs typeface="Arial" pitchFamily="34" charset="0"/>
                        </a:rPr>
                        <a:t>None</a:t>
                      </a:r>
                    </a:p>
                  </a:txBody>
                  <a:tcPr marL="9754" marR="9754" marT="15607" marB="15607"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tcPr>
                </a:tc>
                <a:tc>
                  <a:txBody>
                    <a:bodyPr/>
                    <a:lstStyle/>
                    <a:p>
                      <a:r>
                        <a:rPr lang="en-US" sz="800">
                          <a:solidFill>
                            <a:schemeClr val="bg1"/>
                          </a:solidFill>
                          <a:effectLst/>
                          <a:latin typeface="Arial" pitchFamily="34" charset="0"/>
                          <a:cs typeface="Arial" pitchFamily="34" charset="0"/>
                        </a:rPr>
                        <a:t>Demon Max</a:t>
                      </a:r>
                    </a:p>
                    <a:p>
                      <a:r>
                        <a:rPr lang="en-US" sz="800">
                          <a:solidFill>
                            <a:schemeClr val="bg1"/>
                          </a:solidFill>
                          <a:effectLst/>
                          <a:latin typeface="Arial" pitchFamily="34" charset="0"/>
                          <a:cs typeface="Arial" pitchFamily="34" charset="0"/>
                        </a:rPr>
                        <a:t>Demon WP</a:t>
                      </a:r>
                    </a:p>
                  </a:txBody>
                  <a:tcPr marL="9754" marR="9754" marT="15607" marB="15607"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tcPr>
                </a:tc>
              </a:tr>
              <a:tr h="341205">
                <a:tc>
                  <a:txBody>
                    <a:bodyPr/>
                    <a:lstStyle/>
                    <a:p>
                      <a:r>
                        <a:rPr lang="en-US" sz="800" dirty="0" err="1">
                          <a:solidFill>
                            <a:schemeClr val="bg1"/>
                          </a:solidFill>
                          <a:effectLst/>
                          <a:latin typeface="Arial" pitchFamily="34" charset="0"/>
                          <a:cs typeface="Arial" pitchFamily="34" charset="0"/>
                        </a:rPr>
                        <a:t>Deltamethrin</a:t>
                      </a:r>
                      <a:endParaRPr lang="en-US" sz="800" dirty="0">
                        <a:solidFill>
                          <a:schemeClr val="bg1"/>
                        </a:solidFill>
                        <a:effectLst/>
                        <a:latin typeface="Arial" pitchFamily="34" charset="0"/>
                        <a:cs typeface="Arial" pitchFamily="34" charset="0"/>
                      </a:endParaRPr>
                    </a:p>
                  </a:txBody>
                  <a:tcPr marL="9754" marR="9754" marT="15607" marB="15607"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dirty="0" err="1" smtClean="0">
                          <a:solidFill>
                            <a:schemeClr val="tx1"/>
                          </a:solidFill>
                          <a:effectLst/>
                          <a:latin typeface="Arial" pitchFamily="34" charset="0"/>
                          <a:cs typeface="Arial" pitchFamily="34" charset="0"/>
                        </a:rPr>
                        <a:t>Pyrethroid</a:t>
                      </a:r>
                      <a:r>
                        <a:rPr lang="en-US" sz="800" dirty="0" smtClean="0">
                          <a:solidFill>
                            <a:schemeClr val="tx1"/>
                          </a:solidFill>
                          <a:effectLst/>
                          <a:latin typeface="Arial" pitchFamily="34" charset="0"/>
                          <a:cs typeface="Arial" pitchFamily="34" charset="0"/>
                        </a:rPr>
                        <a:t> IRAC</a:t>
                      </a:r>
                      <a:r>
                        <a:rPr lang="en-US" sz="800" baseline="0" dirty="0" smtClean="0">
                          <a:solidFill>
                            <a:schemeClr val="tx1"/>
                          </a:solidFill>
                          <a:effectLst/>
                          <a:latin typeface="Arial" pitchFamily="34" charset="0"/>
                          <a:cs typeface="Arial" pitchFamily="34" charset="0"/>
                        </a:rPr>
                        <a:t> #3</a:t>
                      </a:r>
                      <a:endParaRPr lang="en-US" sz="800" dirty="0" smtClean="0">
                        <a:solidFill>
                          <a:schemeClr val="tx1"/>
                        </a:solidFill>
                        <a:effectLst/>
                        <a:latin typeface="Arial" pitchFamily="34" charset="0"/>
                        <a:cs typeface="Arial" pitchFamily="34" charset="0"/>
                      </a:endParaRPr>
                    </a:p>
                    <a:p>
                      <a:endParaRPr lang="en-US" sz="800" dirty="0">
                        <a:solidFill>
                          <a:schemeClr val="bg1"/>
                        </a:solidFill>
                        <a:effectLst/>
                        <a:latin typeface="Arial" pitchFamily="34" charset="0"/>
                        <a:cs typeface="Arial" pitchFamily="34" charset="0"/>
                      </a:endParaRPr>
                    </a:p>
                  </a:txBody>
                  <a:tcPr marL="9754" marR="9754" marT="15607" marB="15607"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00FF00"/>
                    </a:solidFill>
                  </a:tcPr>
                </a:tc>
                <a:tc>
                  <a:txBody>
                    <a:bodyPr/>
                    <a:lstStyle/>
                    <a:p>
                      <a:r>
                        <a:rPr lang="en-US" sz="800" dirty="0">
                          <a:solidFill>
                            <a:schemeClr val="bg1"/>
                          </a:solidFill>
                          <a:effectLst/>
                          <a:latin typeface="Arial" pitchFamily="34" charset="0"/>
                          <a:cs typeface="Arial" pitchFamily="34" charset="0"/>
                        </a:rPr>
                        <a:t>Southern Ag Mole Cricket &amp; Chinch Bug Lawn Insect Control</a:t>
                      </a:r>
                    </a:p>
                  </a:txBody>
                  <a:tcPr marL="9754" marR="9754" marT="15607" marB="15607"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tcPr>
                </a:tc>
                <a:tc>
                  <a:txBody>
                    <a:bodyPr/>
                    <a:lstStyle/>
                    <a:p>
                      <a:r>
                        <a:rPr lang="sv-SE" sz="800">
                          <a:solidFill>
                            <a:schemeClr val="bg1"/>
                          </a:solidFill>
                          <a:effectLst/>
                          <a:latin typeface="Arial" pitchFamily="34" charset="0"/>
                          <a:cs typeface="Arial" pitchFamily="34" charset="0"/>
                        </a:rPr>
                        <a:t>DeltaGard G</a:t>
                      </a:r>
                    </a:p>
                    <a:p>
                      <a:r>
                        <a:rPr lang="sv-SE" sz="800">
                          <a:solidFill>
                            <a:schemeClr val="bg1"/>
                          </a:solidFill>
                          <a:effectLst/>
                          <a:latin typeface="Arial" pitchFamily="34" charset="0"/>
                          <a:cs typeface="Arial" pitchFamily="34" charset="0"/>
                        </a:rPr>
                        <a:t>DeltaGard T&amp;O 5 SC</a:t>
                      </a:r>
                    </a:p>
                  </a:txBody>
                  <a:tcPr marL="9754" marR="9754" marT="15607" marB="15607"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tcPr>
                </a:tc>
              </a:tr>
              <a:tr h="398348">
                <a:tc>
                  <a:txBody>
                    <a:bodyPr/>
                    <a:lstStyle/>
                    <a:p>
                      <a:r>
                        <a:rPr lang="en-US" sz="800" dirty="0" err="1">
                          <a:solidFill>
                            <a:schemeClr val="bg1"/>
                          </a:solidFill>
                          <a:effectLst/>
                          <a:latin typeface="Arial" pitchFamily="34" charset="0"/>
                          <a:cs typeface="Arial" pitchFamily="34" charset="0"/>
                        </a:rPr>
                        <a:t>Imidacloprid</a:t>
                      </a:r>
                      <a:endParaRPr lang="en-US" sz="800" dirty="0">
                        <a:solidFill>
                          <a:schemeClr val="bg1"/>
                        </a:solidFill>
                        <a:effectLst/>
                        <a:latin typeface="Arial" pitchFamily="34" charset="0"/>
                        <a:cs typeface="Arial" pitchFamily="34" charset="0"/>
                      </a:endParaRPr>
                    </a:p>
                  </a:txBody>
                  <a:tcPr marL="9754" marR="9754" marT="15607" marB="15607"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dirty="0" err="1" smtClean="0">
                          <a:solidFill>
                            <a:schemeClr val="bg1"/>
                          </a:solidFill>
                          <a:effectLst/>
                          <a:latin typeface="Arial" pitchFamily="34" charset="0"/>
                          <a:cs typeface="Arial" pitchFamily="34" charset="0"/>
                        </a:rPr>
                        <a:t>Neonicotinoid</a:t>
                      </a:r>
                      <a:r>
                        <a:rPr lang="en-US" sz="800" dirty="0" smtClean="0">
                          <a:solidFill>
                            <a:schemeClr val="bg1"/>
                          </a:solidFill>
                          <a:effectLst/>
                          <a:latin typeface="Arial" pitchFamily="34" charset="0"/>
                          <a:cs typeface="Arial" pitchFamily="34" charset="0"/>
                        </a:rPr>
                        <a:t> IRAC #4A</a:t>
                      </a:r>
                    </a:p>
                    <a:p>
                      <a:endParaRPr lang="en-US" sz="800" dirty="0">
                        <a:solidFill>
                          <a:schemeClr val="bg1"/>
                        </a:solidFill>
                        <a:effectLst/>
                        <a:latin typeface="Arial" pitchFamily="34" charset="0"/>
                        <a:cs typeface="Arial" pitchFamily="34" charset="0"/>
                      </a:endParaRPr>
                    </a:p>
                  </a:txBody>
                  <a:tcPr marL="9754" marR="9754" marT="15607" marB="15607"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chemeClr val="bg1">
                        <a:lumMod val="50000"/>
                      </a:schemeClr>
                    </a:solidFill>
                  </a:tcPr>
                </a:tc>
                <a:tc>
                  <a:txBody>
                    <a:bodyPr/>
                    <a:lstStyle/>
                    <a:p>
                      <a:r>
                        <a:rPr lang="en-US" sz="800" dirty="0">
                          <a:solidFill>
                            <a:schemeClr val="bg1"/>
                          </a:solidFill>
                          <a:effectLst/>
                          <a:latin typeface="Arial" pitchFamily="34" charset="0"/>
                          <a:cs typeface="Arial" pitchFamily="34" charset="0"/>
                        </a:rPr>
                        <a:t>Bayer Advanced Season Long Grub Control</a:t>
                      </a:r>
                    </a:p>
                  </a:txBody>
                  <a:tcPr marL="9754" marR="9754" marT="15607" marB="15607"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chemeClr val="tx2">
                        <a:lumMod val="50000"/>
                      </a:schemeClr>
                    </a:solidFill>
                  </a:tcPr>
                </a:tc>
                <a:tc>
                  <a:txBody>
                    <a:bodyPr/>
                    <a:lstStyle/>
                    <a:p>
                      <a:r>
                        <a:rPr lang="en-US" sz="800" dirty="0">
                          <a:solidFill>
                            <a:schemeClr val="bg1"/>
                          </a:solidFill>
                          <a:effectLst/>
                          <a:latin typeface="Arial" pitchFamily="34" charset="0"/>
                          <a:cs typeface="Arial" pitchFamily="34" charset="0"/>
                        </a:rPr>
                        <a:t>Merit</a:t>
                      </a:r>
                    </a:p>
                  </a:txBody>
                  <a:tcPr marL="9754" marR="9754" marT="15607" marB="15607"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tcPr>
                </a:tc>
              </a:tr>
              <a:tr h="398348">
                <a:tc>
                  <a:txBody>
                    <a:bodyPr/>
                    <a:lstStyle/>
                    <a:p>
                      <a:r>
                        <a:rPr lang="en-US" sz="800" dirty="0">
                          <a:solidFill>
                            <a:schemeClr val="bg1"/>
                          </a:solidFill>
                          <a:effectLst/>
                          <a:latin typeface="Arial" pitchFamily="34" charset="0"/>
                          <a:cs typeface="Arial" pitchFamily="34" charset="0"/>
                        </a:rPr>
                        <a:t>Lambda-</a:t>
                      </a:r>
                      <a:r>
                        <a:rPr lang="en-US" sz="800" dirty="0" err="1">
                          <a:solidFill>
                            <a:schemeClr val="bg1"/>
                          </a:solidFill>
                          <a:effectLst/>
                          <a:latin typeface="Arial" pitchFamily="34" charset="0"/>
                          <a:cs typeface="Arial" pitchFamily="34" charset="0"/>
                        </a:rPr>
                        <a:t>cyhalothrin</a:t>
                      </a:r>
                      <a:endParaRPr lang="en-US" sz="800" dirty="0">
                        <a:solidFill>
                          <a:schemeClr val="bg1"/>
                        </a:solidFill>
                        <a:effectLst/>
                        <a:latin typeface="Arial" pitchFamily="34" charset="0"/>
                        <a:cs typeface="Arial" pitchFamily="34" charset="0"/>
                      </a:endParaRPr>
                    </a:p>
                  </a:txBody>
                  <a:tcPr marL="9754" marR="9754" marT="15607" marB="15607"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dirty="0" err="1" smtClean="0">
                          <a:solidFill>
                            <a:schemeClr val="tx1"/>
                          </a:solidFill>
                          <a:effectLst/>
                          <a:latin typeface="Arial" pitchFamily="34" charset="0"/>
                          <a:cs typeface="Arial" pitchFamily="34" charset="0"/>
                        </a:rPr>
                        <a:t>Pyrethroid</a:t>
                      </a:r>
                      <a:r>
                        <a:rPr lang="en-US" sz="800" dirty="0" smtClean="0">
                          <a:solidFill>
                            <a:schemeClr val="tx1"/>
                          </a:solidFill>
                          <a:effectLst/>
                          <a:latin typeface="Arial" pitchFamily="34" charset="0"/>
                          <a:cs typeface="Arial" pitchFamily="34" charset="0"/>
                        </a:rPr>
                        <a:t> IRAC</a:t>
                      </a:r>
                      <a:r>
                        <a:rPr lang="en-US" sz="800" baseline="0" dirty="0" smtClean="0">
                          <a:solidFill>
                            <a:schemeClr val="tx1"/>
                          </a:solidFill>
                          <a:effectLst/>
                          <a:latin typeface="Arial" pitchFamily="34" charset="0"/>
                          <a:cs typeface="Arial" pitchFamily="34" charset="0"/>
                        </a:rPr>
                        <a:t> #3</a:t>
                      </a:r>
                      <a:endParaRPr lang="en-US" sz="800" dirty="0" smtClean="0">
                        <a:solidFill>
                          <a:schemeClr val="tx1"/>
                        </a:solidFill>
                        <a:effectLst/>
                        <a:latin typeface="Arial" pitchFamily="34" charset="0"/>
                        <a:cs typeface="Arial" pitchFamily="34" charset="0"/>
                      </a:endParaRPr>
                    </a:p>
                    <a:p>
                      <a:endParaRPr lang="en-US" sz="800" dirty="0">
                        <a:solidFill>
                          <a:schemeClr val="bg1"/>
                        </a:solidFill>
                        <a:effectLst/>
                        <a:latin typeface="Arial" pitchFamily="34" charset="0"/>
                        <a:cs typeface="Arial" pitchFamily="34" charset="0"/>
                      </a:endParaRPr>
                    </a:p>
                  </a:txBody>
                  <a:tcPr marL="9754" marR="9754" marT="15607" marB="15607"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00FF00"/>
                    </a:solidFill>
                  </a:tcPr>
                </a:tc>
                <a:tc>
                  <a:txBody>
                    <a:bodyPr/>
                    <a:lstStyle/>
                    <a:p>
                      <a:r>
                        <a:rPr lang="en-US" sz="800">
                          <a:solidFill>
                            <a:schemeClr val="bg1"/>
                          </a:solidFill>
                          <a:effectLst/>
                          <a:latin typeface="Arial" pitchFamily="34" charset="0"/>
                          <a:cs typeface="Arial" pitchFamily="34" charset="0"/>
                        </a:rPr>
                        <a:t>Spectracide Triazicide Once &amp; Done Insect Killer</a:t>
                      </a:r>
                    </a:p>
                  </a:txBody>
                  <a:tcPr marL="9754" marR="9754" marT="15607" marB="15607"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tcPr>
                </a:tc>
                <a:tc>
                  <a:txBody>
                    <a:bodyPr/>
                    <a:lstStyle/>
                    <a:p>
                      <a:r>
                        <a:rPr lang="en-US" sz="800" dirty="0">
                          <a:solidFill>
                            <a:schemeClr val="bg1"/>
                          </a:solidFill>
                          <a:effectLst/>
                          <a:latin typeface="Arial" pitchFamily="34" charset="0"/>
                          <a:cs typeface="Arial" pitchFamily="34" charset="0"/>
                        </a:rPr>
                        <a:t>Demand CS</a:t>
                      </a:r>
                    </a:p>
                    <a:p>
                      <a:r>
                        <a:rPr lang="en-US" sz="800" dirty="0">
                          <a:solidFill>
                            <a:schemeClr val="bg1"/>
                          </a:solidFill>
                          <a:effectLst/>
                          <a:latin typeface="Arial" pitchFamily="34" charset="0"/>
                          <a:cs typeface="Arial" pitchFamily="34" charset="0"/>
                        </a:rPr>
                        <a:t>Demand G</a:t>
                      </a:r>
                    </a:p>
                    <a:p>
                      <a:r>
                        <a:rPr lang="en-US" sz="800" dirty="0">
                          <a:solidFill>
                            <a:schemeClr val="bg1"/>
                          </a:solidFill>
                          <a:effectLst/>
                          <a:latin typeface="Arial" pitchFamily="34" charset="0"/>
                          <a:cs typeface="Arial" pitchFamily="34" charset="0"/>
                        </a:rPr>
                        <a:t>Scimitar CS</a:t>
                      </a:r>
                    </a:p>
                  </a:txBody>
                  <a:tcPr marL="9754" marR="9754" marT="15607" marB="15607"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tcPr>
                </a:tc>
              </a:tr>
              <a:tr h="478018">
                <a:tc>
                  <a:txBody>
                    <a:bodyPr/>
                    <a:lstStyle/>
                    <a:p>
                      <a:r>
                        <a:rPr lang="en-US" sz="800" dirty="0" err="1">
                          <a:solidFill>
                            <a:schemeClr val="bg1"/>
                          </a:solidFill>
                          <a:effectLst/>
                          <a:latin typeface="Arial" pitchFamily="34" charset="0"/>
                          <a:cs typeface="Arial" pitchFamily="34" charset="0"/>
                        </a:rPr>
                        <a:t>Permethrin</a:t>
                      </a:r>
                      <a:endParaRPr lang="en-US" sz="800" dirty="0">
                        <a:solidFill>
                          <a:schemeClr val="bg1"/>
                        </a:solidFill>
                        <a:effectLst/>
                        <a:latin typeface="Arial" pitchFamily="34" charset="0"/>
                        <a:cs typeface="Arial" pitchFamily="34" charset="0"/>
                      </a:endParaRPr>
                    </a:p>
                  </a:txBody>
                  <a:tcPr marL="9754" marR="9754" marT="15607" marB="15607"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dirty="0" err="1" smtClean="0">
                          <a:solidFill>
                            <a:schemeClr val="tx1"/>
                          </a:solidFill>
                          <a:effectLst/>
                          <a:latin typeface="Arial" pitchFamily="34" charset="0"/>
                          <a:cs typeface="Arial" pitchFamily="34" charset="0"/>
                        </a:rPr>
                        <a:t>Pyrethroid</a:t>
                      </a:r>
                      <a:r>
                        <a:rPr lang="en-US" sz="800" dirty="0" smtClean="0">
                          <a:solidFill>
                            <a:schemeClr val="tx1"/>
                          </a:solidFill>
                          <a:effectLst/>
                          <a:latin typeface="Arial" pitchFamily="34" charset="0"/>
                          <a:cs typeface="Arial" pitchFamily="34" charset="0"/>
                        </a:rPr>
                        <a:t> IRAC</a:t>
                      </a:r>
                      <a:r>
                        <a:rPr lang="en-US" sz="800" baseline="0" dirty="0" smtClean="0">
                          <a:solidFill>
                            <a:schemeClr val="tx1"/>
                          </a:solidFill>
                          <a:effectLst/>
                          <a:latin typeface="Arial" pitchFamily="34" charset="0"/>
                          <a:cs typeface="Arial" pitchFamily="34" charset="0"/>
                        </a:rPr>
                        <a:t> #3</a:t>
                      </a:r>
                      <a:endParaRPr lang="en-US" sz="800" dirty="0" smtClean="0">
                        <a:solidFill>
                          <a:schemeClr val="tx1"/>
                        </a:solidFill>
                        <a:effectLst/>
                        <a:latin typeface="Arial" pitchFamily="34" charset="0"/>
                        <a:cs typeface="Arial" pitchFamily="34" charset="0"/>
                      </a:endParaRPr>
                    </a:p>
                    <a:p>
                      <a:endParaRPr lang="en-US" sz="800" dirty="0">
                        <a:solidFill>
                          <a:schemeClr val="bg1"/>
                        </a:solidFill>
                        <a:effectLst/>
                        <a:latin typeface="Arial" pitchFamily="34" charset="0"/>
                        <a:cs typeface="Arial" pitchFamily="34" charset="0"/>
                      </a:endParaRPr>
                    </a:p>
                  </a:txBody>
                  <a:tcPr marL="9754" marR="9754" marT="15607" marB="15607"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00FF00"/>
                    </a:solidFill>
                  </a:tcPr>
                </a:tc>
                <a:tc>
                  <a:txBody>
                    <a:bodyPr/>
                    <a:lstStyle/>
                    <a:p>
                      <a:r>
                        <a:rPr lang="en-US" sz="800" dirty="0" err="1">
                          <a:solidFill>
                            <a:schemeClr val="bg1"/>
                          </a:solidFill>
                          <a:effectLst/>
                          <a:latin typeface="Arial" pitchFamily="34" charset="0"/>
                          <a:cs typeface="Arial" pitchFamily="34" charset="0"/>
                        </a:rPr>
                        <a:t>Spectracide</a:t>
                      </a:r>
                      <a:r>
                        <a:rPr lang="en-US" sz="800" dirty="0">
                          <a:solidFill>
                            <a:schemeClr val="bg1"/>
                          </a:solidFill>
                          <a:effectLst/>
                          <a:latin typeface="Arial" pitchFamily="34" charset="0"/>
                          <a:cs typeface="Arial" pitchFamily="34" charset="0"/>
                        </a:rPr>
                        <a:t> Bug Stop Insect Control Granules</a:t>
                      </a:r>
                    </a:p>
                  </a:txBody>
                  <a:tcPr marL="9754" marR="9754" marT="15607" marB="15607"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tcPr>
                </a:tc>
                <a:tc>
                  <a:txBody>
                    <a:bodyPr/>
                    <a:lstStyle/>
                    <a:p>
                      <a:r>
                        <a:rPr lang="it-IT" sz="800" dirty="0">
                          <a:solidFill>
                            <a:schemeClr val="bg1"/>
                          </a:solidFill>
                          <a:effectLst/>
                          <a:latin typeface="Arial" pitchFamily="34" charset="0"/>
                          <a:cs typeface="Arial" pitchFamily="34" charset="0"/>
                        </a:rPr>
                        <a:t>Astro</a:t>
                      </a:r>
                    </a:p>
                    <a:p>
                      <a:r>
                        <a:rPr lang="it-IT" sz="800" dirty="0">
                          <a:solidFill>
                            <a:schemeClr val="bg1"/>
                          </a:solidFill>
                          <a:effectLst/>
                          <a:latin typeface="Arial" pitchFamily="34" charset="0"/>
                          <a:cs typeface="Arial" pitchFamily="34" charset="0"/>
                        </a:rPr>
                        <a:t>Permethrin Pro</a:t>
                      </a:r>
                    </a:p>
                    <a:p>
                      <a:r>
                        <a:rPr lang="it-IT" sz="800" dirty="0">
                          <a:solidFill>
                            <a:schemeClr val="bg1"/>
                          </a:solidFill>
                          <a:effectLst/>
                          <a:latin typeface="Arial" pitchFamily="34" charset="0"/>
                          <a:cs typeface="Arial" pitchFamily="34" charset="0"/>
                        </a:rPr>
                        <a:t>Termite-Turf</a:t>
                      </a:r>
                    </a:p>
                    <a:p>
                      <a:r>
                        <a:rPr lang="it-IT" sz="800" dirty="0">
                          <a:solidFill>
                            <a:schemeClr val="bg1"/>
                          </a:solidFill>
                          <a:effectLst/>
                          <a:latin typeface="Arial" pitchFamily="34" charset="0"/>
                          <a:cs typeface="Arial" pitchFamily="34" charset="0"/>
                        </a:rPr>
                        <a:t>Ornamental</a:t>
                      </a:r>
                    </a:p>
                  </a:txBody>
                  <a:tcPr marL="9754" marR="9754" marT="15607" marB="15607"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tcPr>
                </a:tc>
              </a:tr>
              <a:tr h="296151">
                <a:tc>
                  <a:txBody>
                    <a:bodyPr/>
                    <a:lstStyle/>
                    <a:p>
                      <a:r>
                        <a:rPr lang="en-US" sz="800">
                          <a:solidFill>
                            <a:schemeClr val="bg1"/>
                          </a:solidFill>
                          <a:effectLst/>
                          <a:latin typeface="Arial" pitchFamily="34" charset="0"/>
                          <a:cs typeface="Arial" pitchFamily="34" charset="0"/>
                        </a:rPr>
                        <a:t>Thiamethoxam</a:t>
                      </a:r>
                    </a:p>
                  </a:txBody>
                  <a:tcPr marL="9754" marR="9754" marT="15607" marB="15607"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dirty="0" err="1" smtClean="0">
                          <a:solidFill>
                            <a:schemeClr val="bg1"/>
                          </a:solidFill>
                          <a:effectLst/>
                          <a:latin typeface="Arial" pitchFamily="34" charset="0"/>
                          <a:cs typeface="Arial" pitchFamily="34" charset="0"/>
                        </a:rPr>
                        <a:t>Neonicotinoid</a:t>
                      </a:r>
                      <a:r>
                        <a:rPr lang="en-US" sz="800" dirty="0" smtClean="0">
                          <a:solidFill>
                            <a:schemeClr val="bg1"/>
                          </a:solidFill>
                          <a:effectLst/>
                          <a:latin typeface="Arial" pitchFamily="34" charset="0"/>
                          <a:cs typeface="Arial" pitchFamily="34" charset="0"/>
                        </a:rPr>
                        <a:t> IRAC #4A</a:t>
                      </a:r>
                    </a:p>
                    <a:p>
                      <a:endParaRPr lang="en-US" sz="800" dirty="0">
                        <a:solidFill>
                          <a:schemeClr val="bg1"/>
                        </a:solidFill>
                        <a:effectLst/>
                        <a:latin typeface="Arial" pitchFamily="34" charset="0"/>
                        <a:cs typeface="Arial" pitchFamily="34" charset="0"/>
                      </a:endParaRPr>
                    </a:p>
                  </a:txBody>
                  <a:tcPr marL="9754" marR="9754" marT="15607" marB="15607"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chemeClr val="bg1">
                        <a:lumMod val="50000"/>
                      </a:schemeClr>
                    </a:solidFill>
                  </a:tcPr>
                </a:tc>
                <a:tc>
                  <a:txBody>
                    <a:bodyPr/>
                    <a:lstStyle/>
                    <a:p>
                      <a:r>
                        <a:rPr lang="en-US" sz="800">
                          <a:solidFill>
                            <a:schemeClr val="bg1"/>
                          </a:solidFill>
                          <a:effectLst/>
                          <a:latin typeface="Arial" pitchFamily="34" charset="0"/>
                          <a:cs typeface="Arial" pitchFamily="34" charset="0"/>
                        </a:rPr>
                        <a:t>None</a:t>
                      </a:r>
                    </a:p>
                  </a:txBody>
                  <a:tcPr marL="9754" marR="9754" marT="15607" marB="15607"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tcPr>
                </a:tc>
                <a:tc>
                  <a:txBody>
                    <a:bodyPr/>
                    <a:lstStyle/>
                    <a:p>
                      <a:r>
                        <a:rPr lang="en-US" sz="800" dirty="0">
                          <a:solidFill>
                            <a:schemeClr val="bg1"/>
                          </a:solidFill>
                          <a:effectLst/>
                          <a:latin typeface="Arial" pitchFamily="34" charset="0"/>
                          <a:cs typeface="Arial" pitchFamily="34" charset="0"/>
                        </a:rPr>
                        <a:t>Meridian 0.33G, 25WG</a:t>
                      </a:r>
                    </a:p>
                  </a:txBody>
                  <a:tcPr marL="9754" marR="9754" marT="15607" marB="15607"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tcPr>
                </a:tc>
              </a:tr>
              <a:tr h="296151">
                <a:tc>
                  <a:txBody>
                    <a:bodyPr/>
                    <a:lstStyle/>
                    <a:p>
                      <a:r>
                        <a:rPr lang="en-US" sz="800">
                          <a:solidFill>
                            <a:schemeClr val="bg1"/>
                          </a:solidFill>
                          <a:effectLst/>
                          <a:latin typeface="Arial" pitchFamily="34" charset="0"/>
                          <a:cs typeface="Arial" pitchFamily="34" charset="0"/>
                        </a:rPr>
                        <a:t>Trichlorfon</a:t>
                      </a:r>
                    </a:p>
                  </a:txBody>
                  <a:tcPr marL="9754" marR="9754" marT="15607" marB="15607"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dirty="0" err="1" smtClean="0">
                          <a:solidFill>
                            <a:schemeClr val="bg1"/>
                          </a:solidFill>
                          <a:effectLst/>
                          <a:latin typeface="Arial" pitchFamily="34" charset="0"/>
                          <a:cs typeface="Arial" pitchFamily="34" charset="0"/>
                        </a:rPr>
                        <a:t>Organphosphate</a:t>
                      </a:r>
                      <a:r>
                        <a:rPr lang="en-US" sz="800" dirty="0" smtClean="0">
                          <a:solidFill>
                            <a:schemeClr val="bg1"/>
                          </a:solidFill>
                          <a:effectLst/>
                          <a:latin typeface="Arial" pitchFamily="34" charset="0"/>
                          <a:cs typeface="Arial" pitchFamily="34" charset="0"/>
                        </a:rPr>
                        <a:t> IRAC</a:t>
                      </a:r>
                      <a:r>
                        <a:rPr lang="en-US" sz="800" baseline="0" dirty="0" smtClean="0">
                          <a:solidFill>
                            <a:schemeClr val="bg1"/>
                          </a:solidFill>
                          <a:effectLst/>
                          <a:latin typeface="Arial" pitchFamily="34" charset="0"/>
                          <a:cs typeface="Arial" pitchFamily="34" charset="0"/>
                        </a:rPr>
                        <a:t> #1</a:t>
                      </a:r>
                      <a:endParaRPr lang="en-US" sz="800" dirty="0" smtClean="0">
                        <a:solidFill>
                          <a:schemeClr val="bg1"/>
                        </a:solidFill>
                        <a:effectLst/>
                        <a:latin typeface="Arial" pitchFamily="34" charset="0"/>
                        <a:cs typeface="Arial" pitchFamily="34" charset="0"/>
                      </a:endParaRPr>
                    </a:p>
                    <a:p>
                      <a:endParaRPr lang="en-US" sz="800" dirty="0">
                        <a:solidFill>
                          <a:schemeClr val="bg1"/>
                        </a:solidFill>
                        <a:effectLst/>
                        <a:latin typeface="Arial" pitchFamily="34" charset="0"/>
                        <a:cs typeface="Arial" pitchFamily="34" charset="0"/>
                      </a:endParaRPr>
                    </a:p>
                  </a:txBody>
                  <a:tcPr marL="9754" marR="9754" marT="15607" marB="15607"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solidFill>
                      <a:srgbClr val="C00000"/>
                    </a:solidFill>
                  </a:tcPr>
                </a:tc>
                <a:tc>
                  <a:txBody>
                    <a:bodyPr/>
                    <a:lstStyle/>
                    <a:p>
                      <a:r>
                        <a:rPr lang="en-US" sz="800">
                          <a:solidFill>
                            <a:schemeClr val="bg1"/>
                          </a:solidFill>
                          <a:effectLst/>
                          <a:latin typeface="Arial" pitchFamily="34" charset="0"/>
                          <a:cs typeface="Arial" pitchFamily="34" charset="0"/>
                        </a:rPr>
                        <a:t>Bayer Advanced 24-Hour Grub Control</a:t>
                      </a:r>
                    </a:p>
                  </a:txBody>
                  <a:tcPr marL="9754" marR="9754" marT="15607" marB="15607"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tcPr>
                </a:tc>
                <a:tc>
                  <a:txBody>
                    <a:bodyPr/>
                    <a:lstStyle/>
                    <a:p>
                      <a:r>
                        <a:rPr lang="en-US" sz="800" dirty="0" err="1">
                          <a:solidFill>
                            <a:schemeClr val="bg1"/>
                          </a:solidFill>
                          <a:effectLst/>
                          <a:latin typeface="Arial" pitchFamily="34" charset="0"/>
                          <a:cs typeface="Arial" pitchFamily="34" charset="0"/>
                        </a:rPr>
                        <a:t>Dylox</a:t>
                      </a:r>
                      <a:r>
                        <a:rPr lang="en-US" sz="800" dirty="0">
                          <a:solidFill>
                            <a:schemeClr val="bg1"/>
                          </a:solidFill>
                          <a:effectLst/>
                          <a:latin typeface="Arial" pitchFamily="34" charset="0"/>
                          <a:cs typeface="Arial" pitchFamily="34" charset="0"/>
                        </a:rPr>
                        <a:t> 80 T&amp;O</a:t>
                      </a:r>
                    </a:p>
                  </a:txBody>
                  <a:tcPr marL="9754" marR="9754" marT="15607" marB="15607" anchor="ctr">
                    <a:lnL w="9525" cap="flat" cmpd="sng" algn="ctr">
                      <a:solidFill>
                        <a:srgbClr val="999999"/>
                      </a:solidFill>
                      <a:prstDash val="solid"/>
                      <a:round/>
                      <a:headEnd type="none" w="med" len="med"/>
                      <a:tailEnd type="none" w="med" len="med"/>
                    </a:lnL>
                    <a:lnR w="9525" cap="flat" cmpd="sng" algn="ctr">
                      <a:solidFill>
                        <a:srgbClr val="999999"/>
                      </a:solidFill>
                      <a:prstDash val="solid"/>
                      <a:round/>
                      <a:headEnd type="none" w="med" len="med"/>
                      <a:tailEnd type="none" w="med" len="med"/>
                    </a:lnR>
                    <a:lnT w="9525" cap="flat" cmpd="sng" algn="ctr">
                      <a:solidFill>
                        <a:srgbClr val="999999"/>
                      </a:solidFill>
                      <a:prstDash val="solid"/>
                      <a:round/>
                      <a:headEnd type="none" w="med" len="med"/>
                      <a:tailEnd type="none" w="med" len="med"/>
                    </a:lnT>
                    <a:lnB w="9525" cap="flat" cmpd="sng" algn="ctr">
                      <a:solidFill>
                        <a:srgbClr val="999999"/>
                      </a:solidFill>
                      <a:prstDash val="solid"/>
                      <a:round/>
                      <a:headEnd type="none" w="med" len="med"/>
                      <a:tailEnd type="none" w="med" len="med"/>
                    </a:lnB>
                  </a:tcPr>
                </a:tc>
              </a:tr>
            </a:tbl>
          </a:graphicData>
        </a:graphic>
      </p:graphicFrame>
      <p:sp>
        <p:nvSpPr>
          <p:cNvPr id="6" name="TextBox 5"/>
          <p:cNvSpPr txBox="1"/>
          <p:nvPr/>
        </p:nvSpPr>
        <p:spPr>
          <a:xfrm>
            <a:off x="302217" y="0"/>
            <a:ext cx="8458200" cy="1200329"/>
          </a:xfrm>
          <a:prstGeom prst="rect">
            <a:avLst/>
          </a:prstGeom>
          <a:noFill/>
        </p:spPr>
        <p:txBody>
          <a:bodyPr wrap="square" rtlCol="0">
            <a:spAutoFit/>
          </a:bodyPr>
          <a:lstStyle/>
          <a:p>
            <a:pPr algn="ctr"/>
            <a:r>
              <a:rPr lang="en-US" sz="3600" b="1" i="1" dirty="0" smtClean="0">
                <a:solidFill>
                  <a:srgbClr val="00FF00"/>
                </a:solidFill>
                <a:effectLst>
                  <a:outerShdw blurRad="38100" dist="38100" dir="2700000" algn="tl">
                    <a:srgbClr val="000000">
                      <a:alpha val="43137"/>
                    </a:srgbClr>
                  </a:outerShdw>
                </a:effectLst>
                <a:latin typeface="Lucida Sans" pitchFamily="34" charset="0"/>
                <a:cs typeface="Arial" pitchFamily="34" charset="0"/>
              </a:rPr>
              <a:t>Insecticides Registered for Use on Southern Chinch Bug in Florida</a:t>
            </a:r>
            <a:endParaRPr lang="en-US" sz="3600" b="1" i="1" dirty="0">
              <a:solidFill>
                <a:srgbClr val="00FF00"/>
              </a:solidFill>
              <a:effectLst>
                <a:outerShdw blurRad="38100" dist="38100" dir="2700000" algn="tl">
                  <a:srgbClr val="000000">
                    <a:alpha val="43137"/>
                  </a:srgbClr>
                </a:outerShdw>
              </a:effectLst>
              <a:latin typeface="Lucida Sans" pitchFamily="34" charset="0"/>
              <a:cs typeface="Arial" pitchFamily="34" charset="0"/>
            </a:endParaRPr>
          </a:p>
        </p:txBody>
      </p:sp>
    </p:spTree>
    <p:extLst>
      <p:ext uri="{BB962C8B-B14F-4D97-AF65-F5344CB8AC3E}">
        <p14:creationId xmlns:p14="http://schemas.microsoft.com/office/powerpoint/2010/main" val="23963892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6" name="Picture 4" descr="http://edis.ifas.ufl.edu/LyraEDISServlet?command=getScreenImage&amp;oid=43635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29200" y="3048000"/>
            <a:ext cx="3753327" cy="2819400"/>
          </a:xfrm>
          <a:prstGeom prst="rect">
            <a:avLst/>
          </a:prstGeom>
          <a:noFill/>
          <a:ln w="12700">
            <a:solidFill>
              <a:srgbClr val="00FF00"/>
            </a:solidFill>
          </a:ln>
        </p:spPr>
      </p:pic>
      <p:pic>
        <p:nvPicPr>
          <p:cNvPr id="54278" name="Picture 6" descr="http://edis.ifas.ufl.edu/LyraEDISServlet?command=getScreenImage&amp;oid=579449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38400" y="3886200"/>
            <a:ext cx="4092466" cy="2667000"/>
          </a:xfrm>
          <a:prstGeom prst="rect">
            <a:avLst/>
          </a:prstGeom>
          <a:noFill/>
          <a:ln w="12700">
            <a:solidFill>
              <a:srgbClr val="00FF00"/>
            </a:solidFill>
          </a:ln>
        </p:spPr>
      </p:pic>
      <p:pic>
        <p:nvPicPr>
          <p:cNvPr id="7" name="Picture 11" descr="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4800" y="3285807"/>
            <a:ext cx="3581400" cy="2581593"/>
          </a:xfrm>
          <a:prstGeom prst="rect">
            <a:avLst/>
          </a:prstGeom>
          <a:noFill/>
          <a:ln w="12700">
            <a:solidFill>
              <a:srgbClr val="00FF00"/>
            </a:solidFill>
            <a:miter lim="800000"/>
            <a:headEnd/>
            <a:tailEnd/>
          </a:ln>
        </p:spPr>
      </p:pic>
      <p:sp>
        <p:nvSpPr>
          <p:cNvPr id="5" name="TextBox 4"/>
          <p:cNvSpPr txBox="1"/>
          <p:nvPr/>
        </p:nvSpPr>
        <p:spPr>
          <a:xfrm>
            <a:off x="762000" y="152400"/>
            <a:ext cx="7772400" cy="1323439"/>
          </a:xfrm>
          <a:prstGeom prst="rect">
            <a:avLst/>
          </a:prstGeom>
          <a:noFill/>
        </p:spPr>
        <p:txBody>
          <a:bodyPr wrap="square" rtlCol="0">
            <a:spAutoFit/>
          </a:bodyPr>
          <a:lstStyle/>
          <a:p>
            <a:pPr algn="ctr"/>
            <a:r>
              <a:rPr lang="en-US" sz="4000" b="1" i="1" dirty="0" smtClean="0">
                <a:solidFill>
                  <a:srgbClr val="00FF00"/>
                </a:solidFill>
                <a:effectLst>
                  <a:outerShdw blurRad="38100" dist="38100" dir="2700000" algn="tl">
                    <a:srgbClr val="000000">
                      <a:alpha val="43137"/>
                    </a:srgbClr>
                  </a:outerShdw>
                </a:effectLst>
                <a:latin typeface="Lucida Sans" pitchFamily="34" charset="0"/>
              </a:rPr>
              <a:t>Alien Invasive Mole Crickets</a:t>
            </a:r>
          </a:p>
          <a:p>
            <a:pPr algn="ctr"/>
            <a:r>
              <a:rPr lang="en-US" sz="4000" b="1" i="1" dirty="0" smtClean="0">
                <a:solidFill>
                  <a:srgbClr val="00FF00"/>
                </a:solidFill>
                <a:effectLst>
                  <a:outerShdw blurRad="38100" dist="38100" dir="2700000" algn="tl">
                    <a:srgbClr val="000000">
                      <a:alpha val="43137"/>
                    </a:srgbClr>
                  </a:outerShdw>
                </a:effectLst>
                <a:latin typeface="Lucida Sans" pitchFamily="34" charset="0"/>
              </a:rPr>
              <a:t>(</a:t>
            </a:r>
            <a:r>
              <a:rPr lang="en-US" sz="4000" b="1" i="1" dirty="0" err="1" smtClean="0">
                <a:solidFill>
                  <a:srgbClr val="00FF00"/>
                </a:solidFill>
                <a:effectLst>
                  <a:outerShdw blurRad="38100" dist="38100" dir="2700000" algn="tl">
                    <a:srgbClr val="000000">
                      <a:alpha val="43137"/>
                    </a:srgbClr>
                  </a:outerShdw>
                </a:effectLst>
                <a:latin typeface="Lucida Sans" pitchFamily="34" charset="0"/>
              </a:rPr>
              <a:t>Orthoptera</a:t>
            </a:r>
            <a:r>
              <a:rPr lang="en-US" sz="4000" b="1" i="1" dirty="0" smtClean="0">
                <a:solidFill>
                  <a:srgbClr val="00FF00"/>
                </a:solidFill>
                <a:effectLst>
                  <a:outerShdw blurRad="38100" dist="38100" dir="2700000" algn="tl">
                    <a:srgbClr val="000000">
                      <a:alpha val="43137"/>
                    </a:srgbClr>
                  </a:outerShdw>
                </a:effectLst>
                <a:latin typeface="Lucida Sans" pitchFamily="34" charset="0"/>
              </a:rPr>
              <a:t>: </a:t>
            </a:r>
            <a:r>
              <a:rPr lang="en-US" sz="4000" b="1" i="1" dirty="0" err="1" smtClean="0">
                <a:solidFill>
                  <a:srgbClr val="00FF00"/>
                </a:solidFill>
                <a:effectLst>
                  <a:outerShdw blurRad="38100" dist="38100" dir="2700000" algn="tl">
                    <a:srgbClr val="000000">
                      <a:alpha val="43137"/>
                    </a:srgbClr>
                  </a:outerShdw>
                </a:effectLst>
                <a:latin typeface="Lucida Sans" pitchFamily="34" charset="0"/>
              </a:rPr>
              <a:t>Gryllotalpidae</a:t>
            </a:r>
            <a:r>
              <a:rPr lang="en-US" sz="4000" b="1" i="1" dirty="0" smtClean="0">
                <a:solidFill>
                  <a:srgbClr val="00FF00"/>
                </a:solidFill>
                <a:effectLst>
                  <a:outerShdw blurRad="38100" dist="38100" dir="2700000" algn="tl">
                    <a:srgbClr val="000000">
                      <a:alpha val="43137"/>
                    </a:srgbClr>
                  </a:outerShdw>
                </a:effectLst>
                <a:latin typeface="Lucida Sans" pitchFamily="34" charset="0"/>
              </a:rPr>
              <a:t>)</a:t>
            </a:r>
            <a:endParaRPr lang="en-US" sz="4000" b="1" i="1" dirty="0">
              <a:solidFill>
                <a:srgbClr val="00FF00"/>
              </a:solidFill>
              <a:effectLst>
                <a:outerShdw blurRad="38100" dist="38100" dir="2700000" algn="tl">
                  <a:srgbClr val="000000">
                    <a:alpha val="43137"/>
                  </a:srgbClr>
                </a:outerShdw>
              </a:effectLst>
              <a:latin typeface="Lucida Sans" pitchFamily="34" charset="0"/>
            </a:endParaRPr>
          </a:p>
        </p:txBody>
      </p:sp>
      <p:sp>
        <p:nvSpPr>
          <p:cNvPr id="6" name="TextBox 5"/>
          <p:cNvSpPr txBox="1"/>
          <p:nvPr/>
        </p:nvSpPr>
        <p:spPr>
          <a:xfrm>
            <a:off x="609600" y="1600200"/>
            <a:ext cx="7848600" cy="1384995"/>
          </a:xfrm>
          <a:prstGeom prst="rect">
            <a:avLst/>
          </a:prstGeom>
          <a:noFill/>
        </p:spPr>
        <p:txBody>
          <a:bodyPr wrap="square" rtlCol="0">
            <a:spAutoFit/>
          </a:bodyPr>
          <a:lstStyle/>
          <a:p>
            <a:r>
              <a:rPr lang="en-US" sz="2800" dirty="0" err="1" smtClean="0">
                <a:solidFill>
                  <a:schemeClr val="bg1"/>
                </a:solidFill>
                <a:effectLst>
                  <a:outerShdw blurRad="38100" dist="38100" dir="2700000" algn="tl">
                    <a:srgbClr val="000000">
                      <a:alpha val="43137"/>
                    </a:srgbClr>
                  </a:outerShdw>
                </a:effectLst>
              </a:rPr>
              <a:t>Shortwinged</a:t>
            </a:r>
            <a:r>
              <a:rPr lang="en-US" sz="2800" dirty="0" smtClean="0">
                <a:solidFill>
                  <a:schemeClr val="bg1"/>
                </a:solidFill>
                <a:effectLst>
                  <a:outerShdw blurRad="38100" dist="38100" dir="2700000" algn="tl">
                    <a:srgbClr val="000000">
                      <a:alpha val="43137"/>
                    </a:srgbClr>
                  </a:outerShdw>
                </a:effectLst>
              </a:rPr>
              <a:t> mole cricket, </a:t>
            </a:r>
            <a:r>
              <a:rPr lang="en-US" sz="2800" i="1" dirty="0" err="1" smtClean="0">
                <a:solidFill>
                  <a:schemeClr val="bg1"/>
                </a:solidFill>
                <a:effectLst>
                  <a:outerShdw blurRad="38100" dist="38100" dir="2700000" algn="tl">
                    <a:srgbClr val="000000">
                      <a:alpha val="43137"/>
                    </a:srgbClr>
                  </a:outerShdw>
                </a:effectLst>
              </a:rPr>
              <a:t>Scapteriscus</a:t>
            </a:r>
            <a:r>
              <a:rPr lang="en-US" sz="2800" i="1" dirty="0" smtClean="0">
                <a:solidFill>
                  <a:schemeClr val="bg1"/>
                </a:solidFill>
                <a:effectLst>
                  <a:outerShdw blurRad="38100" dist="38100" dir="2700000" algn="tl">
                    <a:srgbClr val="000000">
                      <a:alpha val="43137"/>
                    </a:srgbClr>
                  </a:outerShdw>
                </a:effectLst>
              </a:rPr>
              <a:t> </a:t>
            </a:r>
            <a:r>
              <a:rPr lang="en-US" sz="2800" i="1" dirty="0" err="1" smtClean="0">
                <a:solidFill>
                  <a:schemeClr val="bg1"/>
                </a:solidFill>
                <a:effectLst>
                  <a:outerShdw blurRad="38100" dist="38100" dir="2700000" algn="tl">
                    <a:srgbClr val="000000">
                      <a:alpha val="43137"/>
                    </a:srgbClr>
                  </a:outerShdw>
                </a:effectLst>
              </a:rPr>
              <a:t>abbreviatus</a:t>
            </a:r>
            <a:endParaRPr lang="en-US" sz="2800" i="1" dirty="0" smtClean="0">
              <a:solidFill>
                <a:schemeClr val="bg1"/>
              </a:solidFill>
              <a:effectLst>
                <a:outerShdw blurRad="38100" dist="38100" dir="2700000" algn="tl">
                  <a:srgbClr val="000000">
                    <a:alpha val="43137"/>
                  </a:srgbClr>
                </a:outerShdw>
              </a:effectLst>
            </a:endParaRPr>
          </a:p>
          <a:p>
            <a:r>
              <a:rPr lang="en-US" sz="2800" dirty="0" smtClean="0">
                <a:solidFill>
                  <a:schemeClr val="bg1"/>
                </a:solidFill>
                <a:effectLst>
                  <a:outerShdw blurRad="38100" dist="38100" dir="2700000" algn="tl">
                    <a:srgbClr val="000000">
                      <a:alpha val="43137"/>
                    </a:srgbClr>
                  </a:outerShdw>
                </a:effectLst>
              </a:rPr>
              <a:t>Southern mole cricket </a:t>
            </a:r>
            <a:r>
              <a:rPr lang="en-US" sz="2800" i="1" dirty="0" err="1" smtClean="0">
                <a:solidFill>
                  <a:schemeClr val="bg1"/>
                </a:solidFill>
                <a:effectLst>
                  <a:outerShdw blurRad="38100" dist="38100" dir="2700000" algn="tl">
                    <a:srgbClr val="000000">
                      <a:alpha val="43137"/>
                    </a:srgbClr>
                  </a:outerShdw>
                </a:effectLst>
              </a:rPr>
              <a:t>Scapteriscus</a:t>
            </a:r>
            <a:r>
              <a:rPr lang="en-US" sz="2800" i="1" dirty="0" smtClean="0">
                <a:solidFill>
                  <a:schemeClr val="bg1"/>
                </a:solidFill>
                <a:effectLst>
                  <a:outerShdw blurRad="38100" dist="38100" dir="2700000" algn="tl">
                    <a:srgbClr val="000000">
                      <a:alpha val="43137"/>
                    </a:srgbClr>
                  </a:outerShdw>
                </a:effectLst>
              </a:rPr>
              <a:t> </a:t>
            </a:r>
            <a:r>
              <a:rPr lang="en-US" sz="2800" i="1" dirty="0" err="1" smtClean="0">
                <a:solidFill>
                  <a:schemeClr val="bg1"/>
                </a:solidFill>
                <a:effectLst>
                  <a:outerShdw blurRad="38100" dist="38100" dir="2700000" algn="tl">
                    <a:srgbClr val="000000">
                      <a:alpha val="43137"/>
                    </a:srgbClr>
                  </a:outerShdw>
                </a:effectLst>
              </a:rPr>
              <a:t>borellii</a:t>
            </a:r>
            <a:endParaRPr lang="en-US" sz="2800" i="1" dirty="0" smtClean="0">
              <a:solidFill>
                <a:schemeClr val="bg1"/>
              </a:solidFill>
              <a:effectLst>
                <a:outerShdw blurRad="38100" dist="38100" dir="2700000" algn="tl">
                  <a:srgbClr val="000000">
                    <a:alpha val="43137"/>
                  </a:srgbClr>
                </a:outerShdw>
              </a:effectLst>
            </a:endParaRPr>
          </a:p>
          <a:p>
            <a:r>
              <a:rPr lang="en-US" sz="2800" dirty="0" smtClean="0">
                <a:solidFill>
                  <a:schemeClr val="bg1"/>
                </a:solidFill>
                <a:effectLst>
                  <a:outerShdw blurRad="38100" dist="38100" dir="2700000" algn="tl">
                    <a:srgbClr val="000000">
                      <a:alpha val="43137"/>
                    </a:srgbClr>
                  </a:outerShdw>
                </a:effectLst>
              </a:rPr>
              <a:t>Tawny mole cricket </a:t>
            </a:r>
            <a:r>
              <a:rPr lang="en-US" sz="2800" i="1" dirty="0" err="1" smtClean="0">
                <a:solidFill>
                  <a:schemeClr val="bg1"/>
                </a:solidFill>
                <a:effectLst>
                  <a:outerShdw blurRad="38100" dist="38100" dir="2700000" algn="tl">
                    <a:srgbClr val="000000">
                      <a:alpha val="43137"/>
                    </a:srgbClr>
                  </a:outerShdw>
                </a:effectLst>
              </a:rPr>
              <a:t>Scapteriscus</a:t>
            </a:r>
            <a:r>
              <a:rPr lang="en-US" sz="2800" i="1" dirty="0" smtClean="0">
                <a:solidFill>
                  <a:schemeClr val="bg1"/>
                </a:solidFill>
                <a:effectLst>
                  <a:outerShdw blurRad="38100" dist="38100" dir="2700000" algn="tl">
                    <a:srgbClr val="000000">
                      <a:alpha val="43137"/>
                    </a:srgbClr>
                  </a:outerShdw>
                </a:effectLst>
              </a:rPr>
              <a:t> </a:t>
            </a:r>
            <a:r>
              <a:rPr lang="en-US" sz="2800" i="1" dirty="0" err="1" smtClean="0">
                <a:solidFill>
                  <a:schemeClr val="bg1"/>
                </a:solidFill>
                <a:effectLst>
                  <a:outerShdw blurRad="38100" dist="38100" dir="2700000" algn="tl">
                    <a:srgbClr val="000000">
                      <a:alpha val="43137"/>
                    </a:srgbClr>
                  </a:outerShdw>
                </a:effectLst>
              </a:rPr>
              <a:t>vicinus</a:t>
            </a:r>
            <a:endParaRPr lang="en-US" sz="2800" i="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2596188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g341dl"/>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14400" y="2743200"/>
            <a:ext cx="7239000" cy="3800475"/>
          </a:xfrm>
          <a:prstGeom prst="rect">
            <a:avLst/>
          </a:prstGeom>
          <a:noFill/>
          <a:ln w="12700">
            <a:solidFill>
              <a:schemeClr val="tx1"/>
            </a:solidFill>
            <a:miter lim="800000"/>
            <a:headEnd/>
            <a:tailEnd/>
          </a:ln>
        </p:spPr>
      </p:pic>
      <p:sp>
        <p:nvSpPr>
          <p:cNvPr id="74756" name="Rectangle 4"/>
          <p:cNvSpPr>
            <a:spLocks noChangeArrowheads="1"/>
          </p:cNvSpPr>
          <p:nvPr/>
        </p:nvSpPr>
        <p:spPr bwMode="auto">
          <a:xfrm>
            <a:off x="76200" y="679718"/>
            <a:ext cx="6096000" cy="1323439"/>
          </a:xfrm>
          <a:prstGeom prst="rect">
            <a:avLst/>
          </a:prstGeom>
          <a:noFill/>
          <a:ln w="9525">
            <a:noFill/>
            <a:miter lim="800000"/>
            <a:headEnd/>
            <a:tailEnd/>
          </a:ln>
          <a:effectLst/>
        </p:spPr>
        <p:txBody>
          <a:bodyPr wrap="square" anchor="ctr">
            <a:spAutoFit/>
          </a:bodyPr>
          <a:lstStyle/>
          <a:p>
            <a:pPr>
              <a:defRPr/>
            </a:pPr>
            <a:r>
              <a:rPr lang="en-US" sz="4000" b="1" i="1" dirty="0">
                <a:solidFill>
                  <a:srgbClr val="00FF00"/>
                </a:solidFill>
                <a:effectLst>
                  <a:outerShdw blurRad="38100" dist="38100" dir="2700000" algn="tl">
                    <a:srgbClr val="000000"/>
                  </a:outerShdw>
                </a:effectLst>
                <a:latin typeface="Lucida Sans" pitchFamily="34" charset="0"/>
              </a:rPr>
              <a:t>Seasonal Distribution of Mole Cricket Stages</a:t>
            </a:r>
            <a:r>
              <a:rPr lang="en-US" sz="4000" b="1" i="1" dirty="0">
                <a:solidFill>
                  <a:srgbClr val="00FF00"/>
                </a:solidFill>
                <a:latin typeface="Lucida Sans" pitchFamily="34" charset="0"/>
              </a:rPr>
              <a:t> </a:t>
            </a:r>
          </a:p>
        </p:txBody>
      </p:sp>
      <p:pic>
        <p:nvPicPr>
          <p:cNvPr id="9220" name="Picture 5" descr="342phj"/>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72200" y="438150"/>
            <a:ext cx="2667000" cy="1985233"/>
          </a:xfrm>
          <a:prstGeom prst="rect">
            <a:avLst/>
          </a:prstGeom>
          <a:noFill/>
          <a:ln w="12700">
            <a:solidFill>
              <a:srgbClr val="00FF00"/>
            </a:solidFill>
            <a:miter lim="800000"/>
            <a:headEnd/>
            <a:tailEnd/>
          </a:ln>
        </p:spPr>
      </p:pic>
    </p:spTree>
    <p:extLst>
      <p:ext uri="{BB962C8B-B14F-4D97-AF65-F5344CB8AC3E}">
        <p14:creationId xmlns:p14="http://schemas.microsoft.com/office/powerpoint/2010/main" val="41188355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267860"/>
            <a:ext cx="4324350" cy="6286500"/>
          </a:xfrm>
          <a:prstGeom prst="rect">
            <a:avLst/>
          </a:prstGeom>
          <a:noFill/>
          <a:ln w="127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4" name="TextBox 3"/>
          <p:cNvSpPr txBox="1"/>
          <p:nvPr/>
        </p:nvSpPr>
        <p:spPr>
          <a:xfrm>
            <a:off x="6096000" y="1600200"/>
            <a:ext cx="2743200" cy="2062103"/>
          </a:xfrm>
          <a:prstGeom prst="rect">
            <a:avLst/>
          </a:prstGeom>
          <a:noFill/>
        </p:spPr>
        <p:txBody>
          <a:bodyPr wrap="square" rtlCol="0">
            <a:spAutoFit/>
          </a:bodyPr>
          <a:lstStyle/>
          <a:p>
            <a:pPr algn="ctr"/>
            <a:r>
              <a:rPr lang="en-US" sz="3200" b="1" dirty="0" smtClean="0">
                <a:solidFill>
                  <a:schemeClr val="bg1"/>
                </a:solidFill>
                <a:effectLst>
                  <a:outerShdw blurRad="38100" dist="38100" dir="2700000" algn="tl">
                    <a:srgbClr val="000000">
                      <a:alpha val="43137"/>
                    </a:srgbClr>
                  </a:outerShdw>
                </a:effectLst>
              </a:rPr>
              <a:t>EDIS IPM-206</a:t>
            </a:r>
            <a:r>
              <a:rPr lang="en-US" sz="3200" b="1" dirty="0">
                <a:solidFill>
                  <a:schemeClr val="bg1"/>
                </a:solidFill>
                <a:effectLst>
                  <a:outerShdw blurRad="38100" dist="38100" dir="2700000" algn="tl">
                    <a:srgbClr val="000000">
                      <a:alpha val="43137"/>
                    </a:srgbClr>
                  </a:outerShdw>
                </a:effectLst>
              </a:rPr>
              <a:t>: Mole Cricket IPM Guide for Florida</a:t>
            </a:r>
            <a:endParaRPr lang="en-US" sz="32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2061200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extBox 3"/>
          <p:cNvSpPr txBox="1">
            <a:spLocks noChangeArrowheads="1"/>
          </p:cNvSpPr>
          <p:nvPr/>
        </p:nvSpPr>
        <p:spPr bwMode="auto">
          <a:xfrm>
            <a:off x="521131" y="449759"/>
            <a:ext cx="805266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eaLnBrk="1" hangingPunct="1"/>
            <a:r>
              <a:rPr lang="en-US" sz="4400" b="1" i="1" dirty="0" err="1" smtClean="0">
                <a:solidFill>
                  <a:srgbClr val="00FF00"/>
                </a:solidFill>
                <a:effectLst>
                  <a:outerShdw blurRad="38100" dist="38100" dir="2700000" algn="tl">
                    <a:srgbClr val="000000">
                      <a:alpha val="43137"/>
                    </a:srgbClr>
                  </a:outerShdw>
                </a:effectLst>
                <a:latin typeface="Lucida Sans" pitchFamily="34" charset="0"/>
              </a:rPr>
              <a:t>Turfgrass</a:t>
            </a:r>
            <a:r>
              <a:rPr lang="en-US" sz="4400" b="1" i="1" dirty="0" smtClean="0">
                <a:solidFill>
                  <a:srgbClr val="00FF00"/>
                </a:solidFill>
                <a:effectLst>
                  <a:outerShdw blurRad="38100" dist="38100" dir="2700000" algn="tl">
                    <a:srgbClr val="000000">
                      <a:alpha val="43137"/>
                    </a:srgbClr>
                  </a:outerShdw>
                </a:effectLst>
                <a:latin typeface="Lucida Sans" pitchFamily="34" charset="0"/>
              </a:rPr>
              <a:t> Field Day Topics  </a:t>
            </a:r>
            <a:endParaRPr lang="en-US" sz="4400" b="1" i="1" dirty="0">
              <a:solidFill>
                <a:srgbClr val="00FF00"/>
              </a:solidFill>
              <a:effectLst>
                <a:outerShdw blurRad="38100" dist="38100" dir="2700000" algn="tl">
                  <a:srgbClr val="000000">
                    <a:alpha val="43137"/>
                  </a:srgbClr>
                </a:outerShdw>
              </a:effectLst>
              <a:latin typeface="Lucida Sans" pitchFamily="34" charset="0"/>
            </a:endParaRPr>
          </a:p>
        </p:txBody>
      </p:sp>
      <p:sp>
        <p:nvSpPr>
          <p:cNvPr id="3076" name="TextBox 4"/>
          <p:cNvSpPr txBox="1">
            <a:spLocks noChangeArrowheads="1"/>
          </p:cNvSpPr>
          <p:nvPr/>
        </p:nvSpPr>
        <p:spPr bwMode="auto">
          <a:xfrm>
            <a:off x="877591" y="1841480"/>
            <a:ext cx="7339739" cy="3416320"/>
          </a:xfrm>
          <a:prstGeom prst="rect">
            <a:avLst/>
          </a:prstGeom>
          <a:noFill/>
          <a:ln w="9525">
            <a:solidFill>
              <a:srgbClr val="00FF00"/>
            </a:solidFill>
            <a:miter lim="800000"/>
            <a:headEnd/>
            <a:tailEnd/>
          </a:ln>
          <a:extLst/>
        </p:spPr>
        <p:txBody>
          <a:bodyPr wrap="square">
            <a:spAutoFit/>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marL="571500" indent="-571500">
              <a:buClr>
                <a:srgbClr val="00FF00"/>
              </a:buClr>
              <a:buFont typeface="Arial" pitchFamily="34" charset="0"/>
              <a:buChar char="•"/>
            </a:pPr>
            <a:r>
              <a:rPr lang="en-US" sz="3600" dirty="0">
                <a:solidFill>
                  <a:schemeClr val="bg1"/>
                </a:solidFill>
                <a:effectLst>
                  <a:outerShdw blurRad="38100" dist="38100" dir="2700000" algn="tl">
                    <a:srgbClr val="000000">
                      <a:alpha val="43137"/>
                    </a:srgbClr>
                  </a:outerShdw>
                </a:effectLst>
                <a:latin typeface="+mn-lt"/>
                <a:cs typeface="Arial" pitchFamily="34" charset="0"/>
              </a:rPr>
              <a:t>My </a:t>
            </a:r>
            <a:r>
              <a:rPr lang="en-US" sz="3600" dirty="0" smtClean="0">
                <a:solidFill>
                  <a:schemeClr val="bg1"/>
                </a:solidFill>
                <a:effectLst>
                  <a:outerShdw blurRad="38100" dist="38100" dir="2700000" algn="tl">
                    <a:srgbClr val="000000">
                      <a:alpha val="43137"/>
                    </a:srgbClr>
                  </a:outerShdw>
                </a:effectLst>
                <a:latin typeface="+mn-lt"/>
                <a:cs typeface="Arial" pitchFamily="34" charset="0"/>
              </a:rPr>
              <a:t>personal war </a:t>
            </a:r>
            <a:r>
              <a:rPr lang="en-US" sz="3600" dirty="0">
                <a:solidFill>
                  <a:schemeClr val="bg1"/>
                </a:solidFill>
                <a:effectLst>
                  <a:outerShdw blurRad="38100" dist="38100" dir="2700000" algn="tl">
                    <a:srgbClr val="000000">
                      <a:alpha val="43137"/>
                    </a:srgbClr>
                  </a:outerShdw>
                </a:effectLst>
                <a:latin typeface="+mn-lt"/>
                <a:cs typeface="Arial" pitchFamily="34" charset="0"/>
              </a:rPr>
              <a:t>with chinch </a:t>
            </a:r>
            <a:r>
              <a:rPr lang="en-US" sz="3600" dirty="0" smtClean="0">
                <a:solidFill>
                  <a:schemeClr val="bg1"/>
                </a:solidFill>
                <a:effectLst>
                  <a:outerShdw blurRad="38100" dist="38100" dir="2700000" algn="tl">
                    <a:srgbClr val="000000">
                      <a:alpha val="43137"/>
                    </a:srgbClr>
                  </a:outerShdw>
                </a:effectLst>
                <a:latin typeface="+mn-lt"/>
                <a:cs typeface="Arial" pitchFamily="34" charset="0"/>
              </a:rPr>
              <a:t>bugs</a:t>
            </a:r>
          </a:p>
          <a:p>
            <a:pPr>
              <a:buClr>
                <a:srgbClr val="00FF00"/>
              </a:buClr>
            </a:pPr>
            <a:r>
              <a:rPr lang="en-US" sz="3600" dirty="0">
                <a:solidFill>
                  <a:schemeClr val="bg1"/>
                </a:solidFill>
                <a:effectLst>
                  <a:outerShdw blurRad="38100" dist="38100" dir="2700000" algn="tl">
                    <a:srgbClr val="000000">
                      <a:alpha val="43137"/>
                    </a:srgbClr>
                  </a:outerShdw>
                </a:effectLst>
                <a:latin typeface="+mn-lt"/>
                <a:cs typeface="Arial" pitchFamily="34" charset="0"/>
              </a:rPr>
              <a:t>  </a:t>
            </a:r>
            <a:r>
              <a:rPr lang="en-US" sz="3600" dirty="0" smtClean="0">
                <a:solidFill>
                  <a:schemeClr val="bg1"/>
                </a:solidFill>
                <a:effectLst>
                  <a:outerShdw blurRad="38100" dist="38100" dir="2700000" algn="tl">
                    <a:srgbClr val="000000">
                      <a:alpha val="43137"/>
                    </a:srgbClr>
                  </a:outerShdw>
                </a:effectLst>
                <a:latin typeface="+mn-lt"/>
                <a:cs typeface="Arial" pitchFamily="34" charset="0"/>
              </a:rPr>
              <a:t>    in </a:t>
            </a:r>
            <a:r>
              <a:rPr lang="en-US" sz="3600" dirty="0">
                <a:solidFill>
                  <a:schemeClr val="bg1"/>
                </a:solidFill>
                <a:effectLst>
                  <a:outerShdw blurRad="38100" dist="38100" dir="2700000" algn="tl">
                    <a:srgbClr val="000000">
                      <a:alpha val="43137"/>
                    </a:srgbClr>
                  </a:outerShdw>
                </a:effectLst>
                <a:latin typeface="+mn-lt"/>
                <a:cs typeface="Arial" pitchFamily="34" charset="0"/>
              </a:rPr>
              <a:t>Saint </a:t>
            </a:r>
            <a:r>
              <a:rPr lang="en-US" sz="3600" dirty="0" err="1">
                <a:solidFill>
                  <a:schemeClr val="bg1"/>
                </a:solidFill>
                <a:effectLst>
                  <a:outerShdw blurRad="38100" dist="38100" dir="2700000" algn="tl">
                    <a:srgbClr val="000000">
                      <a:alpha val="43137"/>
                    </a:srgbClr>
                  </a:outerShdw>
                </a:effectLst>
                <a:latin typeface="+mn-lt"/>
                <a:cs typeface="Arial" pitchFamily="34" charset="0"/>
              </a:rPr>
              <a:t>Augustinegrass</a:t>
            </a:r>
            <a:endParaRPr lang="en-US" sz="3600" dirty="0">
              <a:solidFill>
                <a:schemeClr val="bg1"/>
              </a:solidFill>
              <a:effectLst>
                <a:outerShdw blurRad="38100" dist="38100" dir="2700000" algn="tl">
                  <a:srgbClr val="000000">
                    <a:alpha val="43137"/>
                  </a:srgbClr>
                </a:outerShdw>
              </a:effectLst>
              <a:latin typeface="+mn-lt"/>
              <a:cs typeface="Arial" pitchFamily="34" charset="0"/>
            </a:endParaRPr>
          </a:p>
          <a:p>
            <a:pPr marL="571500" indent="-571500">
              <a:buClr>
                <a:srgbClr val="00FF00"/>
              </a:buClr>
              <a:buFont typeface="Arial" pitchFamily="34" charset="0"/>
              <a:buChar char="•"/>
            </a:pPr>
            <a:r>
              <a:rPr lang="en-US" sz="3600" dirty="0" smtClean="0">
                <a:solidFill>
                  <a:schemeClr val="bg1"/>
                </a:solidFill>
                <a:effectLst>
                  <a:outerShdw blurRad="38100" dist="38100" dir="2700000" algn="tl">
                    <a:srgbClr val="000000">
                      <a:alpha val="43137"/>
                    </a:srgbClr>
                  </a:outerShdw>
                </a:effectLst>
                <a:latin typeface="+mn-lt"/>
                <a:cs typeface="Arial" pitchFamily="34" charset="0"/>
              </a:rPr>
              <a:t>Status </a:t>
            </a:r>
            <a:r>
              <a:rPr lang="en-US" sz="3600" dirty="0">
                <a:solidFill>
                  <a:schemeClr val="bg1"/>
                </a:solidFill>
                <a:effectLst>
                  <a:outerShdw blurRad="38100" dist="38100" dir="2700000" algn="tl">
                    <a:srgbClr val="000000">
                      <a:alpha val="43137"/>
                    </a:srgbClr>
                  </a:outerShdw>
                </a:effectLst>
                <a:latin typeface="+mn-lt"/>
                <a:cs typeface="Arial" pitchFamily="34" charset="0"/>
              </a:rPr>
              <a:t>of mole cricket </a:t>
            </a:r>
            <a:r>
              <a:rPr lang="en-US" sz="3600" dirty="0" smtClean="0">
                <a:solidFill>
                  <a:schemeClr val="bg1"/>
                </a:solidFill>
                <a:effectLst>
                  <a:outerShdw blurRad="38100" dist="38100" dir="2700000" algn="tl">
                    <a:srgbClr val="000000">
                      <a:alpha val="43137"/>
                    </a:srgbClr>
                  </a:outerShdw>
                </a:effectLst>
                <a:latin typeface="+mn-lt"/>
                <a:cs typeface="Arial" pitchFamily="34" charset="0"/>
              </a:rPr>
              <a:t>IPM and biological control</a:t>
            </a:r>
          </a:p>
          <a:p>
            <a:pPr marL="571500" indent="-571500">
              <a:buClr>
                <a:srgbClr val="00FF00"/>
              </a:buClr>
              <a:buFont typeface="Arial" pitchFamily="34" charset="0"/>
              <a:buChar char="•"/>
            </a:pPr>
            <a:r>
              <a:rPr lang="en-US" sz="3600" dirty="0">
                <a:solidFill>
                  <a:schemeClr val="bg1"/>
                </a:solidFill>
                <a:effectLst>
                  <a:outerShdw blurRad="38100" dist="38100" dir="2700000" algn="tl">
                    <a:srgbClr val="000000">
                      <a:alpha val="43137"/>
                    </a:srgbClr>
                  </a:outerShdw>
                </a:effectLst>
                <a:latin typeface="+mn-lt"/>
                <a:cs typeface="Arial" pitchFamily="34" charset="0"/>
              </a:rPr>
              <a:t>General principles of IPM</a:t>
            </a:r>
          </a:p>
          <a:p>
            <a:pPr marL="571500" indent="-571500">
              <a:buClr>
                <a:srgbClr val="00FF00"/>
              </a:buClr>
              <a:buFont typeface="Arial" pitchFamily="34" charset="0"/>
              <a:buChar char="•"/>
            </a:pPr>
            <a:r>
              <a:rPr lang="en-US" sz="3600" dirty="0" smtClean="0">
                <a:solidFill>
                  <a:schemeClr val="bg1"/>
                </a:solidFill>
                <a:effectLst>
                  <a:outerShdw blurRad="38100" dist="38100" dir="2700000" algn="tl">
                    <a:srgbClr val="000000">
                      <a:alpha val="43137"/>
                    </a:srgbClr>
                  </a:outerShdw>
                </a:effectLst>
                <a:latin typeface="+mn-lt"/>
                <a:cs typeface="Arial" pitchFamily="34" charset="0"/>
              </a:rPr>
              <a:t>Sources </a:t>
            </a:r>
            <a:r>
              <a:rPr lang="en-US" sz="3600" dirty="0">
                <a:solidFill>
                  <a:schemeClr val="bg1"/>
                </a:solidFill>
                <a:effectLst>
                  <a:outerShdw blurRad="38100" dist="38100" dir="2700000" algn="tl">
                    <a:srgbClr val="000000">
                      <a:alpha val="43137"/>
                    </a:srgbClr>
                  </a:outerShdw>
                </a:effectLst>
                <a:latin typeface="+mn-lt"/>
                <a:cs typeface="Arial" pitchFamily="34" charset="0"/>
              </a:rPr>
              <a:t>of IPM </a:t>
            </a:r>
            <a:r>
              <a:rPr lang="en-US" sz="3600" dirty="0" smtClean="0">
                <a:solidFill>
                  <a:schemeClr val="bg1"/>
                </a:solidFill>
                <a:effectLst>
                  <a:outerShdw blurRad="38100" dist="38100" dir="2700000" algn="tl">
                    <a:srgbClr val="000000">
                      <a:alpha val="43137"/>
                    </a:srgbClr>
                  </a:outerShdw>
                </a:effectLst>
                <a:latin typeface="+mn-lt"/>
                <a:cs typeface="Arial" pitchFamily="34" charset="0"/>
              </a:rPr>
              <a:t>information  </a:t>
            </a:r>
            <a:endParaRPr lang="en-US" sz="3600" dirty="0">
              <a:solidFill>
                <a:schemeClr val="bg1"/>
              </a:solidFill>
              <a:effectLst>
                <a:outerShdw blurRad="38100" dist="38100" dir="2700000" algn="tl">
                  <a:srgbClr val="000000">
                    <a:alpha val="43137"/>
                  </a:srgbClr>
                </a:outerShdw>
              </a:effectLst>
              <a:latin typeface="+mn-lt"/>
              <a:cs typeface="Arial" pitchFamily="34" charset="0"/>
            </a:endParaRPr>
          </a:p>
        </p:txBody>
      </p:sp>
    </p:spTree>
    <p:extLst>
      <p:ext uri="{BB962C8B-B14F-4D97-AF65-F5344CB8AC3E}">
        <p14:creationId xmlns:p14="http://schemas.microsoft.com/office/powerpoint/2010/main" val="41428253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normAutofit fontScale="90000"/>
          </a:bodyPr>
          <a:lstStyle/>
          <a:p>
            <a:r>
              <a:rPr lang="en-US" b="1" i="1" dirty="0" smtClean="0">
                <a:solidFill>
                  <a:srgbClr val="00FF00"/>
                </a:solidFill>
                <a:effectLst>
                  <a:outerShdw blurRad="38100" dist="38100" dir="2700000" algn="tl">
                    <a:srgbClr val="000000">
                      <a:alpha val="43137"/>
                    </a:srgbClr>
                  </a:outerShdw>
                </a:effectLst>
                <a:latin typeface="Lucida Sans" pitchFamily="34" charset="0"/>
              </a:rPr>
              <a:t/>
            </a:r>
            <a:br>
              <a:rPr lang="en-US" b="1" i="1" dirty="0" smtClean="0">
                <a:solidFill>
                  <a:srgbClr val="00FF00"/>
                </a:solidFill>
                <a:effectLst>
                  <a:outerShdw blurRad="38100" dist="38100" dir="2700000" algn="tl">
                    <a:srgbClr val="000000">
                      <a:alpha val="43137"/>
                    </a:srgbClr>
                  </a:outerShdw>
                </a:effectLst>
                <a:latin typeface="Lucida Sans" pitchFamily="34" charset="0"/>
              </a:rPr>
            </a:br>
            <a:r>
              <a:rPr lang="en-US" b="1" i="1" dirty="0" smtClean="0">
                <a:solidFill>
                  <a:srgbClr val="00FF00"/>
                </a:solidFill>
                <a:effectLst>
                  <a:outerShdw blurRad="38100" dist="38100" dir="2700000" algn="tl">
                    <a:srgbClr val="000000">
                      <a:alpha val="43137"/>
                    </a:srgbClr>
                  </a:outerShdw>
                </a:effectLst>
                <a:latin typeface="Lucida Sans" pitchFamily="34" charset="0"/>
              </a:rPr>
              <a:t>Mole </a:t>
            </a:r>
            <a:r>
              <a:rPr lang="en-US" b="1" i="1" dirty="0">
                <a:solidFill>
                  <a:srgbClr val="00FF00"/>
                </a:solidFill>
                <a:effectLst>
                  <a:outerShdw blurRad="38100" dist="38100" dir="2700000" algn="tl">
                    <a:srgbClr val="000000">
                      <a:alpha val="43137"/>
                    </a:srgbClr>
                  </a:outerShdw>
                </a:effectLst>
                <a:latin typeface="Lucida Sans" pitchFamily="34" charset="0"/>
              </a:rPr>
              <a:t>Cricket IPM </a:t>
            </a:r>
            <a:r>
              <a:rPr lang="en-US" b="1" i="1" dirty="0" smtClean="0">
                <a:solidFill>
                  <a:srgbClr val="00FF00"/>
                </a:solidFill>
                <a:effectLst>
                  <a:outerShdw blurRad="38100" dist="38100" dir="2700000" algn="tl">
                    <a:srgbClr val="000000">
                      <a:alpha val="43137"/>
                    </a:srgbClr>
                  </a:outerShdw>
                </a:effectLst>
                <a:latin typeface="Lucida Sans" pitchFamily="34" charset="0"/>
              </a:rPr>
              <a:t>Guide</a:t>
            </a:r>
            <a:br>
              <a:rPr lang="en-US" b="1" i="1" dirty="0" smtClean="0">
                <a:solidFill>
                  <a:srgbClr val="00FF00"/>
                </a:solidFill>
                <a:effectLst>
                  <a:outerShdw blurRad="38100" dist="38100" dir="2700000" algn="tl">
                    <a:srgbClr val="000000">
                      <a:alpha val="43137"/>
                    </a:srgbClr>
                  </a:outerShdw>
                </a:effectLst>
                <a:latin typeface="Lucida Sans" pitchFamily="34" charset="0"/>
              </a:rPr>
            </a:br>
            <a:r>
              <a:rPr lang="en-US" b="1" i="1" dirty="0" smtClean="0">
                <a:solidFill>
                  <a:srgbClr val="00FF00"/>
                </a:solidFill>
                <a:effectLst>
                  <a:outerShdw blurRad="38100" dist="38100" dir="2700000" algn="tl">
                    <a:srgbClr val="000000">
                      <a:alpha val="43137"/>
                    </a:srgbClr>
                  </a:outerShdw>
                </a:effectLst>
                <a:latin typeface="Lucida Sans" pitchFamily="34" charset="0"/>
              </a:rPr>
              <a:t> </a:t>
            </a:r>
            <a:r>
              <a:rPr lang="en-US" b="1" i="1" dirty="0">
                <a:solidFill>
                  <a:srgbClr val="00FF00"/>
                </a:solidFill>
                <a:effectLst>
                  <a:outerShdw blurRad="38100" dist="38100" dir="2700000" algn="tl">
                    <a:srgbClr val="000000">
                      <a:alpha val="43137"/>
                    </a:srgbClr>
                  </a:outerShdw>
                </a:effectLst>
                <a:latin typeface="Lucida Sans" pitchFamily="34" charset="0"/>
              </a:rPr>
              <a:t>for Florida</a:t>
            </a:r>
            <a:r>
              <a:rPr lang="en-US" dirty="0"/>
              <a:t/>
            </a:r>
            <a:br>
              <a:rPr lang="en-US" dirty="0"/>
            </a:br>
            <a:endParaRPr lang="en-US" dirty="0"/>
          </a:p>
        </p:txBody>
      </p:sp>
      <p:sp>
        <p:nvSpPr>
          <p:cNvPr id="3" name="Content Placeholder 2"/>
          <p:cNvSpPr>
            <a:spLocks noGrp="1"/>
          </p:cNvSpPr>
          <p:nvPr>
            <p:ph idx="1"/>
          </p:nvPr>
        </p:nvSpPr>
        <p:spPr>
          <a:xfrm>
            <a:off x="1066800" y="1600200"/>
            <a:ext cx="7086600" cy="4525963"/>
          </a:xfrm>
          <a:ln>
            <a:solidFill>
              <a:srgbClr val="00FF00"/>
            </a:solidFill>
          </a:ln>
        </p:spPr>
        <p:txBody>
          <a:bodyPr/>
          <a:lstStyle/>
          <a:p>
            <a:pPr>
              <a:buClr>
                <a:srgbClr val="00FF00"/>
              </a:buClr>
            </a:pPr>
            <a:r>
              <a:rPr lang="en-US" dirty="0" smtClean="0">
                <a:solidFill>
                  <a:schemeClr val="bg1"/>
                </a:solidFill>
                <a:effectLst>
                  <a:outerShdw blurRad="38100" dist="38100" dir="2700000" algn="tl">
                    <a:srgbClr val="000000">
                      <a:alpha val="43137"/>
                    </a:srgbClr>
                  </a:outerShdw>
                </a:effectLst>
              </a:rPr>
              <a:t>Damage</a:t>
            </a:r>
            <a:endParaRPr lang="en-US" dirty="0">
              <a:solidFill>
                <a:schemeClr val="bg1"/>
              </a:solidFill>
              <a:effectLst>
                <a:outerShdw blurRad="38100" dist="38100" dir="2700000" algn="tl">
                  <a:srgbClr val="000000">
                    <a:alpha val="43137"/>
                  </a:srgbClr>
                </a:outerShdw>
              </a:effectLst>
            </a:endParaRPr>
          </a:p>
          <a:p>
            <a:pPr>
              <a:buClr>
                <a:srgbClr val="00FF00"/>
              </a:buClr>
            </a:pPr>
            <a:r>
              <a:rPr lang="en-US" dirty="0" smtClean="0">
                <a:solidFill>
                  <a:schemeClr val="bg1"/>
                </a:solidFill>
                <a:effectLst>
                  <a:outerShdw blurRad="38100" dist="38100" dir="2700000" algn="tl">
                    <a:srgbClr val="000000">
                      <a:alpha val="43137"/>
                    </a:srgbClr>
                  </a:outerShdw>
                </a:effectLst>
              </a:rPr>
              <a:t>Sampling</a:t>
            </a:r>
            <a:endParaRPr lang="en-US" dirty="0">
              <a:solidFill>
                <a:schemeClr val="bg1"/>
              </a:solidFill>
              <a:effectLst>
                <a:outerShdw blurRad="38100" dist="38100" dir="2700000" algn="tl">
                  <a:srgbClr val="000000">
                    <a:alpha val="43137"/>
                  </a:srgbClr>
                </a:outerShdw>
              </a:effectLst>
            </a:endParaRPr>
          </a:p>
          <a:p>
            <a:pPr>
              <a:buClr>
                <a:srgbClr val="00FF00"/>
              </a:buClr>
            </a:pPr>
            <a:r>
              <a:rPr lang="en-US" dirty="0" smtClean="0">
                <a:solidFill>
                  <a:schemeClr val="bg1"/>
                </a:solidFill>
                <a:effectLst>
                  <a:outerShdw blurRad="38100" dist="38100" dir="2700000" algn="tl">
                    <a:srgbClr val="000000">
                      <a:alpha val="43137"/>
                    </a:srgbClr>
                  </a:outerShdw>
                </a:effectLst>
              </a:rPr>
              <a:t>Diagnosis </a:t>
            </a:r>
            <a:r>
              <a:rPr lang="en-US" dirty="0">
                <a:solidFill>
                  <a:schemeClr val="bg1"/>
                </a:solidFill>
                <a:effectLst>
                  <a:outerShdw blurRad="38100" dist="38100" dir="2700000" algn="tl">
                    <a:srgbClr val="000000">
                      <a:alpha val="43137"/>
                    </a:srgbClr>
                  </a:outerShdw>
                </a:effectLst>
              </a:rPr>
              <a:t>(identification)</a:t>
            </a:r>
          </a:p>
          <a:p>
            <a:pPr>
              <a:buClr>
                <a:srgbClr val="00FF00"/>
              </a:buClr>
            </a:pPr>
            <a:r>
              <a:rPr lang="en-US" dirty="0" smtClean="0">
                <a:solidFill>
                  <a:schemeClr val="bg1"/>
                </a:solidFill>
                <a:effectLst>
                  <a:outerShdw blurRad="38100" dist="38100" dir="2700000" algn="tl">
                    <a:srgbClr val="000000">
                      <a:alpha val="43137"/>
                    </a:srgbClr>
                  </a:outerShdw>
                </a:effectLst>
              </a:rPr>
              <a:t>Damage </a:t>
            </a:r>
            <a:r>
              <a:rPr lang="en-US" dirty="0">
                <a:solidFill>
                  <a:schemeClr val="bg1"/>
                </a:solidFill>
                <a:effectLst>
                  <a:outerShdw blurRad="38100" dist="38100" dir="2700000" algn="tl">
                    <a:srgbClr val="000000">
                      <a:alpha val="43137"/>
                    </a:srgbClr>
                  </a:outerShdw>
                </a:effectLst>
              </a:rPr>
              <a:t>threshold (action threshold)</a:t>
            </a:r>
          </a:p>
          <a:p>
            <a:pPr>
              <a:buClr>
                <a:srgbClr val="00FF00"/>
              </a:buClr>
            </a:pPr>
            <a:r>
              <a:rPr lang="en-US" dirty="0" smtClean="0">
                <a:solidFill>
                  <a:schemeClr val="bg1"/>
                </a:solidFill>
                <a:effectLst>
                  <a:outerShdw blurRad="38100" dist="38100" dir="2700000" algn="tl">
                    <a:srgbClr val="000000">
                      <a:alpha val="43137"/>
                    </a:srgbClr>
                  </a:outerShdw>
                </a:effectLst>
              </a:rPr>
              <a:t>Management Options (cultural, biological, chemical)</a:t>
            </a:r>
            <a:endParaRPr lang="en-US" dirty="0">
              <a:solidFill>
                <a:schemeClr val="bg1"/>
              </a:solidFill>
              <a:effectLst>
                <a:outerShdw blurRad="38100" dist="38100" dir="2700000" algn="tl">
                  <a:srgbClr val="000000">
                    <a:alpha val="43137"/>
                  </a:srgbClr>
                </a:outerShdw>
              </a:effectLst>
            </a:endParaRPr>
          </a:p>
          <a:p>
            <a:pPr>
              <a:buClr>
                <a:srgbClr val="00FF00"/>
              </a:buClr>
            </a:pPr>
            <a:r>
              <a:rPr lang="en-US" dirty="0" smtClean="0">
                <a:solidFill>
                  <a:schemeClr val="bg1"/>
                </a:solidFill>
                <a:effectLst>
                  <a:outerShdw blurRad="38100" dist="38100" dir="2700000" algn="tl">
                    <a:srgbClr val="000000">
                      <a:alpha val="43137"/>
                    </a:srgbClr>
                  </a:outerShdw>
                </a:effectLst>
              </a:rPr>
              <a:t>Long-term </a:t>
            </a:r>
            <a:r>
              <a:rPr lang="en-US" dirty="0">
                <a:solidFill>
                  <a:schemeClr val="bg1"/>
                </a:solidFill>
                <a:effectLst>
                  <a:outerShdw blurRad="38100" dist="38100" dir="2700000" algn="tl">
                    <a:srgbClr val="000000">
                      <a:alpha val="43137"/>
                    </a:srgbClr>
                  </a:outerShdw>
                </a:effectLst>
              </a:rPr>
              <a:t>mitigation (prevention, </a:t>
            </a:r>
            <a:r>
              <a:rPr lang="en-US" dirty="0" smtClean="0">
                <a:solidFill>
                  <a:schemeClr val="bg1"/>
                </a:solidFill>
                <a:effectLst>
                  <a:outerShdw blurRad="38100" dist="38100" dir="2700000" algn="tl">
                    <a:srgbClr val="000000">
                      <a:alpha val="43137"/>
                    </a:srgbClr>
                  </a:outerShdw>
                </a:effectLst>
              </a:rPr>
              <a:t>sustainable IPM </a:t>
            </a:r>
            <a:r>
              <a:rPr lang="en-US" dirty="0">
                <a:solidFill>
                  <a:schemeClr val="bg1"/>
                </a:solidFill>
                <a:effectLst>
                  <a:outerShdw blurRad="38100" dist="38100" dir="2700000" algn="tl">
                    <a:srgbClr val="000000">
                      <a:alpha val="43137"/>
                    </a:srgbClr>
                  </a:outerShdw>
                </a:effectLst>
              </a:rPr>
              <a:t>strategy)</a:t>
            </a:r>
          </a:p>
          <a:p>
            <a:endParaRPr lang="en-US" dirty="0"/>
          </a:p>
        </p:txBody>
      </p:sp>
    </p:spTree>
    <p:extLst>
      <p:ext uri="{BB962C8B-B14F-4D97-AF65-F5344CB8AC3E}">
        <p14:creationId xmlns:p14="http://schemas.microsoft.com/office/powerpoint/2010/main" val="70814067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1"/>
          <p:cNvSpPr>
            <a:spLocks noChangeArrowheads="1"/>
          </p:cNvSpPr>
          <p:nvPr/>
        </p:nvSpPr>
        <p:spPr bwMode="auto">
          <a:xfrm>
            <a:off x="228600" y="1219200"/>
            <a:ext cx="5562600" cy="501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3200" dirty="0">
                <a:solidFill>
                  <a:schemeClr val="bg1"/>
                </a:solidFill>
                <a:effectLst>
                  <a:outerShdw blurRad="38100" dist="38100" dir="2700000" algn="tl">
                    <a:srgbClr val="000000">
                      <a:alpha val="43137"/>
                    </a:srgbClr>
                  </a:outerShdw>
                </a:effectLst>
              </a:rPr>
              <a:t>It coordinates the use of pest biology, environmental information, and available technology to prevent unacceptable levels of pest damage by the most economical means, while posing the least possible risk to people, property, resources, and the environment. </a:t>
            </a:r>
          </a:p>
        </p:txBody>
      </p:sp>
      <p:sp>
        <p:nvSpPr>
          <p:cNvPr id="5123" name="TextBox 3"/>
          <p:cNvSpPr txBox="1">
            <a:spLocks noChangeArrowheads="1"/>
          </p:cNvSpPr>
          <p:nvPr/>
        </p:nvSpPr>
        <p:spPr bwMode="auto">
          <a:xfrm>
            <a:off x="2743200" y="228600"/>
            <a:ext cx="41148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eaLnBrk="1" hangingPunct="1"/>
            <a:r>
              <a:rPr lang="en-US" sz="4000" b="1" i="1" dirty="0">
                <a:solidFill>
                  <a:srgbClr val="00EE00"/>
                </a:solidFill>
                <a:effectLst>
                  <a:outerShdw blurRad="38100" dist="38100" dir="2700000" algn="tl">
                    <a:srgbClr val="000000">
                      <a:alpha val="43137"/>
                    </a:srgbClr>
                  </a:outerShdw>
                </a:effectLst>
                <a:latin typeface="Lucida Sans" pitchFamily="34" charset="0"/>
              </a:rPr>
              <a:t>What is IPM?</a:t>
            </a:r>
          </a:p>
        </p:txBody>
      </p:sp>
      <p:pic>
        <p:nvPicPr>
          <p:cNvPr id="5" name="Picture 10" descr="roac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67400" y="1981200"/>
            <a:ext cx="2881313" cy="3551238"/>
          </a:xfrm>
          <a:prstGeom prst="rect">
            <a:avLst/>
          </a:prstGeom>
          <a:noFill/>
          <a:ln w="28575">
            <a:solidFill>
              <a:srgbClr val="00FF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47771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 Box 6"/>
          <p:cNvSpPr txBox="1">
            <a:spLocks noChangeArrowheads="1"/>
          </p:cNvSpPr>
          <p:nvPr/>
        </p:nvSpPr>
        <p:spPr bwMode="auto">
          <a:xfrm>
            <a:off x="457200" y="533400"/>
            <a:ext cx="3429000" cy="102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sz="2400">
              <a:latin typeface="Stone Sans ITC TT-Bold" charset="0"/>
            </a:endParaRPr>
          </a:p>
          <a:p>
            <a:pPr>
              <a:spcBef>
                <a:spcPct val="50000"/>
              </a:spcBef>
            </a:pPr>
            <a:endParaRPr lang="en-US" sz="2400">
              <a:latin typeface="Times" pitchFamily="18" charset="0"/>
            </a:endParaRPr>
          </a:p>
        </p:txBody>
      </p:sp>
      <p:sp>
        <p:nvSpPr>
          <p:cNvPr id="13315" name="Line 11"/>
          <p:cNvSpPr>
            <a:spLocks noChangeShapeType="1"/>
          </p:cNvSpPr>
          <p:nvPr/>
        </p:nvSpPr>
        <p:spPr bwMode="auto">
          <a:xfrm>
            <a:off x="1066800" y="2209800"/>
            <a:ext cx="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7420" name="AutoShape 12"/>
          <p:cNvSpPr>
            <a:spLocks noChangeArrowheads="1"/>
          </p:cNvSpPr>
          <p:nvPr/>
        </p:nvSpPr>
        <p:spPr bwMode="auto">
          <a:xfrm>
            <a:off x="381000" y="609600"/>
            <a:ext cx="762000" cy="5105400"/>
          </a:xfrm>
          <a:prstGeom prst="downArrow">
            <a:avLst>
              <a:gd name="adj1" fmla="val 50000"/>
              <a:gd name="adj2" fmla="val 167500"/>
            </a:avLst>
          </a:prstGeom>
          <a:solidFill>
            <a:srgbClr val="FFFF00"/>
          </a:solidFill>
          <a:ln w="9525">
            <a:solidFill>
              <a:schemeClr val="tx1"/>
            </a:solidFill>
            <a:miter lim="800000"/>
            <a:headEnd/>
            <a:tailEnd/>
          </a:ln>
          <a:extLst/>
        </p:spPr>
        <p:txBody>
          <a:bodyPr wrap="none" anchor="ctr"/>
          <a:lstStyle/>
          <a:p>
            <a:endParaRPr lang="en-US"/>
          </a:p>
        </p:txBody>
      </p:sp>
      <p:sp>
        <p:nvSpPr>
          <p:cNvPr id="17421" name="Text Box 13"/>
          <p:cNvSpPr txBox="1">
            <a:spLocks noChangeArrowheads="1"/>
          </p:cNvSpPr>
          <p:nvPr/>
        </p:nvSpPr>
        <p:spPr bwMode="auto">
          <a:xfrm>
            <a:off x="1371600" y="990600"/>
            <a:ext cx="3352800" cy="3416320"/>
          </a:xfrm>
          <a:prstGeom prst="rect">
            <a:avLst/>
          </a:prstGeom>
          <a:noFill/>
          <a:ln w="9525">
            <a:noFill/>
            <a:miter lim="800000"/>
            <a:headEnd/>
            <a:tailEnd/>
          </a:ln>
          <a:effectLst/>
        </p:spPr>
        <p:txBody>
          <a:bodyPr>
            <a:spAutoFit/>
          </a:bodyPr>
          <a:lstStyle/>
          <a:p>
            <a:pPr marL="342900" indent="-342900">
              <a:spcBef>
                <a:spcPct val="50000"/>
              </a:spcBef>
              <a:buClr>
                <a:schemeClr val="bg1"/>
              </a:buClr>
              <a:buSzPct val="135000"/>
              <a:buFont typeface="Arial" pitchFamily="34" charset="0"/>
              <a:buChar char="•"/>
              <a:defRPr/>
            </a:pPr>
            <a:r>
              <a:rPr lang="en-US" sz="2400" dirty="0">
                <a:solidFill>
                  <a:schemeClr val="bg1"/>
                </a:solidFill>
                <a:effectLst>
                  <a:outerShdw blurRad="38100" dist="38100" dir="2700000" algn="tl">
                    <a:srgbClr val="000000">
                      <a:alpha val="43137"/>
                    </a:srgbClr>
                  </a:outerShdw>
                </a:effectLst>
                <a:cs typeface="Arial" pitchFamily="34" charset="0"/>
              </a:rPr>
              <a:t>Pest outbreaks &amp;   disease epidemics </a:t>
            </a:r>
          </a:p>
          <a:p>
            <a:pPr marL="342900" indent="-342900">
              <a:spcBef>
                <a:spcPct val="50000"/>
              </a:spcBef>
              <a:buClr>
                <a:schemeClr val="bg1"/>
              </a:buClr>
              <a:buSzPct val="135000"/>
              <a:buFont typeface="Arial" pitchFamily="34" charset="0"/>
              <a:buChar char="•"/>
              <a:defRPr/>
            </a:pPr>
            <a:r>
              <a:rPr lang="en-US" sz="2400" dirty="0">
                <a:solidFill>
                  <a:schemeClr val="bg1"/>
                </a:solidFill>
                <a:effectLst>
                  <a:outerShdw blurRad="38100" dist="38100" dir="2700000" algn="tl">
                    <a:srgbClr val="000000">
                      <a:alpha val="43137"/>
                    </a:srgbClr>
                  </a:outerShdw>
                </a:effectLst>
                <a:cs typeface="Arial" pitchFamily="34" charset="0"/>
              </a:rPr>
              <a:t>Environmental contamination</a:t>
            </a:r>
          </a:p>
          <a:p>
            <a:pPr marL="342900" indent="-342900">
              <a:spcBef>
                <a:spcPct val="50000"/>
              </a:spcBef>
              <a:buClr>
                <a:schemeClr val="bg1"/>
              </a:buClr>
              <a:buSzPct val="135000"/>
              <a:buFont typeface="Arial" pitchFamily="34" charset="0"/>
              <a:buChar char="•"/>
              <a:defRPr/>
            </a:pPr>
            <a:r>
              <a:rPr lang="en-US" sz="2400" dirty="0">
                <a:solidFill>
                  <a:schemeClr val="bg1"/>
                </a:solidFill>
                <a:effectLst>
                  <a:outerShdw blurRad="38100" dist="38100" dir="2700000" algn="tl">
                    <a:srgbClr val="000000">
                      <a:alpha val="43137"/>
                    </a:srgbClr>
                  </a:outerShdw>
                </a:effectLst>
                <a:cs typeface="Arial" pitchFamily="34" charset="0"/>
              </a:rPr>
              <a:t>Human health hazards</a:t>
            </a:r>
          </a:p>
          <a:p>
            <a:pPr marL="342900" indent="-342900">
              <a:spcBef>
                <a:spcPct val="50000"/>
              </a:spcBef>
              <a:buClr>
                <a:schemeClr val="bg1"/>
              </a:buClr>
              <a:buSzPct val="135000"/>
              <a:buFont typeface="Arial" pitchFamily="34" charset="0"/>
              <a:buChar char="•"/>
              <a:defRPr/>
            </a:pPr>
            <a:r>
              <a:rPr lang="en-US" sz="2400" dirty="0">
                <a:solidFill>
                  <a:schemeClr val="bg1"/>
                </a:solidFill>
                <a:effectLst>
                  <a:outerShdw blurRad="38100" dist="38100" dir="2700000" algn="tl">
                    <a:srgbClr val="000000">
                      <a:alpha val="43137"/>
                    </a:srgbClr>
                  </a:outerShdw>
                </a:effectLst>
                <a:cs typeface="Arial" pitchFamily="34" charset="0"/>
              </a:rPr>
              <a:t>Pest mgmt. </a:t>
            </a:r>
            <a:r>
              <a:rPr lang="en-US" sz="2400" dirty="0" smtClean="0">
                <a:solidFill>
                  <a:schemeClr val="bg1"/>
                </a:solidFill>
                <a:effectLst>
                  <a:outerShdw blurRad="38100" dist="38100" dir="2700000" algn="tl">
                    <a:srgbClr val="000000">
                      <a:alpha val="43137"/>
                    </a:srgbClr>
                  </a:outerShdw>
                </a:effectLst>
                <a:cs typeface="Arial" pitchFamily="34" charset="0"/>
              </a:rPr>
              <a:t>costs</a:t>
            </a:r>
            <a:endParaRPr lang="en-US" sz="2400" dirty="0">
              <a:solidFill>
                <a:schemeClr val="bg1"/>
              </a:solidFill>
              <a:effectLst>
                <a:outerShdw blurRad="38100" dist="38100" dir="2700000" algn="tl">
                  <a:srgbClr val="000000">
                    <a:alpha val="43137"/>
                  </a:srgbClr>
                </a:outerShdw>
              </a:effectLst>
              <a:cs typeface="Arial" pitchFamily="34" charset="0"/>
            </a:endParaRPr>
          </a:p>
          <a:p>
            <a:pPr marL="342900" indent="-342900">
              <a:spcBef>
                <a:spcPct val="50000"/>
              </a:spcBef>
              <a:buClr>
                <a:schemeClr val="bg1"/>
              </a:buClr>
              <a:buSzPct val="135000"/>
              <a:buFont typeface="Arial" pitchFamily="34" charset="0"/>
              <a:buChar char="•"/>
              <a:defRPr/>
            </a:pPr>
            <a:r>
              <a:rPr lang="en-US" sz="2400" dirty="0" smtClean="0">
                <a:solidFill>
                  <a:schemeClr val="bg1"/>
                </a:solidFill>
                <a:effectLst>
                  <a:outerShdw blurRad="38100" dist="38100" dir="2700000" algn="tl">
                    <a:srgbClr val="000000">
                      <a:alpha val="43137"/>
                    </a:srgbClr>
                  </a:outerShdw>
                </a:effectLst>
                <a:cs typeface="Arial" pitchFamily="34" charset="0"/>
              </a:rPr>
              <a:t>Reduce risks</a:t>
            </a:r>
            <a:endParaRPr lang="en-US" sz="2400" dirty="0">
              <a:solidFill>
                <a:schemeClr val="accent4">
                  <a:lumMod val="10000"/>
                </a:schemeClr>
              </a:solidFill>
              <a:effectLst>
                <a:outerShdw blurRad="38100" dist="38100" dir="2700000" algn="tl">
                  <a:srgbClr val="000000">
                    <a:alpha val="43137"/>
                  </a:srgbClr>
                </a:outerShdw>
              </a:effectLst>
              <a:cs typeface="Arial" pitchFamily="34" charset="0"/>
            </a:endParaRPr>
          </a:p>
        </p:txBody>
      </p:sp>
      <p:sp>
        <p:nvSpPr>
          <p:cNvPr id="13318" name="Text Box 14"/>
          <p:cNvSpPr txBox="1">
            <a:spLocks noChangeArrowheads="1"/>
          </p:cNvSpPr>
          <p:nvPr/>
        </p:nvSpPr>
        <p:spPr bwMode="auto">
          <a:xfrm>
            <a:off x="3886200" y="381000"/>
            <a:ext cx="4648200" cy="665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sz="3600">
              <a:latin typeface="Stone Sans OS ITC TT-Bold" charset="0"/>
            </a:endParaRPr>
          </a:p>
        </p:txBody>
      </p:sp>
      <p:sp>
        <p:nvSpPr>
          <p:cNvPr id="13319" name="Rectangle 15"/>
          <p:cNvSpPr>
            <a:spLocks noGrp="1" noChangeArrowheads="1"/>
          </p:cNvSpPr>
          <p:nvPr>
            <p:ph type="title" idx="4294967295"/>
          </p:nvPr>
        </p:nvSpPr>
        <p:spPr>
          <a:xfrm>
            <a:off x="2667000" y="0"/>
            <a:ext cx="47244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r>
              <a:rPr lang="en-US" sz="4000" b="1" i="1" dirty="0" smtClean="0">
                <a:solidFill>
                  <a:srgbClr val="00FF00"/>
                </a:solidFill>
                <a:effectLst>
                  <a:outerShdw blurRad="38100" dist="38100" dir="2700000" algn="tl">
                    <a:srgbClr val="000000">
                      <a:alpha val="43137"/>
                    </a:srgbClr>
                  </a:outerShdw>
                </a:effectLst>
                <a:latin typeface="Lucida Sans" pitchFamily="34" charset="0"/>
                <a:cs typeface="Arial" pitchFamily="34" charset="0"/>
              </a:rPr>
              <a:t>IPM System</a:t>
            </a:r>
          </a:p>
        </p:txBody>
      </p:sp>
      <p:sp>
        <p:nvSpPr>
          <p:cNvPr id="17424" name="Text Box 16"/>
          <p:cNvSpPr txBox="1">
            <a:spLocks noChangeArrowheads="1"/>
          </p:cNvSpPr>
          <p:nvPr/>
        </p:nvSpPr>
        <p:spPr bwMode="auto">
          <a:xfrm>
            <a:off x="6096000" y="990600"/>
            <a:ext cx="28194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spcBef>
                <a:spcPct val="50000"/>
              </a:spcBef>
              <a:buFont typeface="Tahoma" pitchFamily="34" charset="0"/>
              <a:buNone/>
            </a:pPr>
            <a:r>
              <a:rPr lang="en-US" sz="2400" dirty="0">
                <a:solidFill>
                  <a:schemeClr val="bg1"/>
                </a:solidFill>
                <a:effectLst>
                  <a:outerShdw blurRad="38100" dist="38100" dir="2700000" algn="tl">
                    <a:srgbClr val="000000">
                      <a:alpha val="43137"/>
                    </a:srgbClr>
                  </a:outerShdw>
                </a:effectLst>
                <a:latin typeface="+mn-lt"/>
                <a:cs typeface="Arial" pitchFamily="34" charset="0"/>
              </a:rPr>
              <a:t>INCREASE…</a:t>
            </a:r>
          </a:p>
          <a:p>
            <a:pPr lvl="1">
              <a:spcBef>
                <a:spcPct val="50000"/>
              </a:spcBef>
              <a:buClr>
                <a:schemeClr val="bg1"/>
              </a:buClr>
              <a:buFont typeface="Tahoma" pitchFamily="34" charset="0"/>
              <a:buChar char="•"/>
            </a:pPr>
            <a:r>
              <a:rPr lang="en-US" sz="2400" dirty="0">
                <a:solidFill>
                  <a:schemeClr val="bg1"/>
                </a:solidFill>
                <a:effectLst>
                  <a:outerShdw blurRad="38100" dist="38100" dir="2700000" algn="tl">
                    <a:srgbClr val="000000">
                      <a:alpha val="43137"/>
                    </a:srgbClr>
                  </a:outerShdw>
                </a:effectLst>
                <a:latin typeface="+mn-lt"/>
                <a:cs typeface="Arial" pitchFamily="34" charset="0"/>
              </a:rPr>
              <a:t> Reliability </a:t>
            </a:r>
          </a:p>
          <a:p>
            <a:pPr lvl="1">
              <a:spcBef>
                <a:spcPct val="50000"/>
              </a:spcBef>
              <a:buClr>
                <a:schemeClr val="bg1"/>
              </a:buClr>
              <a:buFont typeface="Tahoma" pitchFamily="34" charset="0"/>
              <a:buChar char="•"/>
            </a:pPr>
            <a:r>
              <a:rPr lang="en-US" sz="2400" dirty="0">
                <a:solidFill>
                  <a:schemeClr val="bg1"/>
                </a:solidFill>
                <a:effectLst>
                  <a:outerShdw blurRad="38100" dist="38100" dir="2700000" algn="tl">
                    <a:srgbClr val="000000">
                      <a:alpha val="43137"/>
                    </a:srgbClr>
                  </a:outerShdw>
                </a:effectLst>
                <a:latin typeface="+mn-lt"/>
                <a:cs typeface="Arial" pitchFamily="34" charset="0"/>
              </a:rPr>
              <a:t> Sustainability</a:t>
            </a:r>
          </a:p>
        </p:txBody>
      </p:sp>
      <p:sp>
        <p:nvSpPr>
          <p:cNvPr id="13321" name="AutoShape 19"/>
          <p:cNvSpPr>
            <a:spLocks noChangeArrowheads="1"/>
          </p:cNvSpPr>
          <p:nvPr/>
        </p:nvSpPr>
        <p:spPr bwMode="auto">
          <a:xfrm>
            <a:off x="2667000" y="2133600"/>
            <a:ext cx="5715000" cy="4114800"/>
          </a:xfrm>
          <a:prstGeom prst="triangle">
            <a:avLst>
              <a:gd name="adj" fmla="val 50000"/>
            </a:avLst>
          </a:prstGeom>
          <a:solidFill>
            <a:srgbClr val="00FF00"/>
          </a:solidFill>
          <a:ln w="19050">
            <a:solidFill>
              <a:schemeClr val="tx1"/>
            </a:solidFill>
            <a:miter lim="800000"/>
            <a:headEnd/>
            <a:tailEnd/>
          </a:ln>
        </p:spPr>
        <p:txBody>
          <a:bodyPr wrap="none" anchor="ctr"/>
          <a:lstStyle/>
          <a:p>
            <a:pPr algn="ctr"/>
            <a:endParaRPr lang="en-US">
              <a:solidFill>
                <a:srgbClr val="00FF00"/>
              </a:solidFill>
            </a:endParaRPr>
          </a:p>
        </p:txBody>
      </p:sp>
      <p:sp>
        <p:nvSpPr>
          <p:cNvPr id="13322" name="AutoShape 20"/>
          <p:cNvSpPr>
            <a:spLocks noChangeArrowheads="1"/>
          </p:cNvSpPr>
          <p:nvPr/>
        </p:nvSpPr>
        <p:spPr bwMode="auto">
          <a:xfrm>
            <a:off x="3886200" y="2133600"/>
            <a:ext cx="3276600" cy="2362200"/>
          </a:xfrm>
          <a:prstGeom prst="triangle">
            <a:avLst>
              <a:gd name="adj" fmla="val 50000"/>
            </a:avLst>
          </a:prstGeom>
          <a:solidFill>
            <a:srgbClr val="FF9966"/>
          </a:solidFill>
          <a:ln w="19050">
            <a:solidFill>
              <a:schemeClr val="tx1"/>
            </a:solidFill>
            <a:miter lim="800000"/>
            <a:headEnd/>
            <a:tailEnd/>
          </a:ln>
        </p:spPr>
        <p:txBody>
          <a:bodyPr wrap="none" anchor="ctr"/>
          <a:lstStyle/>
          <a:p>
            <a:pPr algn="ctr"/>
            <a:endParaRPr lang="en-US"/>
          </a:p>
        </p:txBody>
      </p:sp>
      <p:sp>
        <p:nvSpPr>
          <p:cNvPr id="13323" name="AutoShape 21"/>
          <p:cNvSpPr>
            <a:spLocks noChangeArrowheads="1"/>
          </p:cNvSpPr>
          <p:nvPr/>
        </p:nvSpPr>
        <p:spPr bwMode="auto">
          <a:xfrm>
            <a:off x="4762500" y="2133600"/>
            <a:ext cx="1524000" cy="1066800"/>
          </a:xfrm>
          <a:prstGeom prst="triangle">
            <a:avLst>
              <a:gd name="adj" fmla="val 50000"/>
            </a:avLst>
          </a:prstGeom>
          <a:solidFill>
            <a:srgbClr val="FFFF00"/>
          </a:solidFill>
          <a:ln w="19050">
            <a:solidFill>
              <a:schemeClr val="tx1"/>
            </a:solidFill>
            <a:miter lim="800000"/>
            <a:headEnd/>
            <a:tailEnd/>
          </a:ln>
        </p:spPr>
        <p:txBody>
          <a:bodyPr wrap="none" anchor="ctr"/>
          <a:lstStyle/>
          <a:p>
            <a:endParaRPr lang="en-US"/>
          </a:p>
        </p:txBody>
      </p:sp>
      <p:sp>
        <p:nvSpPr>
          <p:cNvPr id="17430" name="Text Box 22"/>
          <p:cNvSpPr txBox="1">
            <a:spLocks noChangeArrowheads="1"/>
          </p:cNvSpPr>
          <p:nvPr/>
        </p:nvSpPr>
        <p:spPr bwMode="auto">
          <a:xfrm>
            <a:off x="4572000" y="5117068"/>
            <a:ext cx="1828800" cy="369332"/>
          </a:xfrm>
          <a:prstGeom prst="rect">
            <a:avLst/>
          </a:prstGeom>
          <a:noFill/>
          <a:ln w="9525">
            <a:noFill/>
            <a:miter lim="800000"/>
            <a:headEnd/>
            <a:tailEnd/>
          </a:ln>
          <a:effectLst/>
        </p:spPr>
        <p:txBody>
          <a:bodyPr wrap="square">
            <a:spAutoFit/>
          </a:bodyPr>
          <a:lstStyle/>
          <a:p>
            <a:pPr>
              <a:spcBef>
                <a:spcPct val="50000"/>
              </a:spcBef>
              <a:defRPr/>
            </a:pPr>
            <a:r>
              <a:rPr lang="en-US" dirty="0">
                <a:solidFill>
                  <a:schemeClr val="accent4">
                    <a:lumMod val="10000"/>
                  </a:schemeClr>
                </a:solidFill>
                <a:cs typeface="Arial" pitchFamily="34" charset="0"/>
              </a:rPr>
              <a:t>Cultural Methods</a:t>
            </a:r>
          </a:p>
        </p:txBody>
      </p:sp>
      <p:sp>
        <p:nvSpPr>
          <p:cNvPr id="17431" name="Text Box 23"/>
          <p:cNvSpPr txBox="1">
            <a:spLocks noChangeArrowheads="1"/>
          </p:cNvSpPr>
          <p:nvPr/>
        </p:nvSpPr>
        <p:spPr bwMode="auto">
          <a:xfrm>
            <a:off x="4495800" y="3668712"/>
            <a:ext cx="1981200" cy="369888"/>
          </a:xfrm>
          <a:prstGeom prst="rect">
            <a:avLst/>
          </a:prstGeom>
          <a:noFill/>
          <a:ln w="9525">
            <a:noFill/>
            <a:miter lim="800000"/>
            <a:headEnd/>
            <a:tailEnd/>
          </a:ln>
          <a:effectLst/>
        </p:spPr>
        <p:txBody>
          <a:bodyPr>
            <a:spAutoFit/>
          </a:bodyPr>
          <a:lstStyle/>
          <a:p>
            <a:pPr algn="ctr">
              <a:spcBef>
                <a:spcPct val="50000"/>
              </a:spcBef>
              <a:defRPr/>
            </a:pPr>
            <a:r>
              <a:rPr lang="en-US" dirty="0">
                <a:solidFill>
                  <a:schemeClr val="accent4">
                    <a:lumMod val="10000"/>
                  </a:schemeClr>
                </a:solidFill>
                <a:cs typeface="Arial" pitchFamily="34" charset="0"/>
              </a:rPr>
              <a:t>Biological Control</a:t>
            </a:r>
          </a:p>
        </p:txBody>
      </p:sp>
      <p:sp>
        <p:nvSpPr>
          <p:cNvPr id="17432" name="Text Box 24"/>
          <p:cNvSpPr txBox="1">
            <a:spLocks noChangeArrowheads="1"/>
          </p:cNvSpPr>
          <p:nvPr/>
        </p:nvSpPr>
        <p:spPr bwMode="auto">
          <a:xfrm>
            <a:off x="5105400" y="2667000"/>
            <a:ext cx="1066800" cy="369888"/>
          </a:xfrm>
          <a:prstGeom prst="rect">
            <a:avLst/>
          </a:prstGeom>
          <a:noFill/>
          <a:ln w="9525">
            <a:noFill/>
            <a:miter lim="800000"/>
            <a:headEnd/>
            <a:tailEnd/>
          </a:ln>
          <a:effectLst/>
        </p:spPr>
        <p:txBody>
          <a:bodyPr>
            <a:spAutoFit/>
          </a:bodyPr>
          <a:lstStyle/>
          <a:p>
            <a:pPr>
              <a:spcBef>
                <a:spcPct val="50000"/>
              </a:spcBef>
              <a:defRPr/>
            </a:pPr>
            <a:r>
              <a:rPr lang="en-US" dirty="0" err="1">
                <a:solidFill>
                  <a:schemeClr val="accent4">
                    <a:lumMod val="10000"/>
                  </a:schemeClr>
                </a:solidFill>
                <a:cs typeface="Arial" pitchFamily="34" charset="0"/>
              </a:rPr>
              <a:t>Chem</a:t>
            </a:r>
            <a:endParaRPr lang="en-US" dirty="0">
              <a:solidFill>
                <a:schemeClr val="accent4">
                  <a:lumMod val="10000"/>
                </a:schemeClr>
              </a:solidFill>
              <a:cs typeface="Arial" pitchFamily="34" charset="0"/>
            </a:endParaRPr>
          </a:p>
        </p:txBody>
      </p:sp>
    </p:spTree>
    <p:extLst>
      <p:ext uri="{BB962C8B-B14F-4D97-AF65-F5344CB8AC3E}">
        <p14:creationId xmlns:p14="http://schemas.microsoft.com/office/powerpoint/2010/main" val="425615326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42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420"/>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74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20" grpId="0" animBg="1"/>
      <p:bldP spid="17421" grpId="0"/>
      <p:bldP spid="1742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body" idx="1"/>
          </p:nvPr>
        </p:nvSpPr>
        <p:spPr>
          <a:xfrm>
            <a:off x="1295400" y="1371600"/>
            <a:ext cx="6629400" cy="4953000"/>
          </a:xfrm>
          <a:ln>
            <a:solidFill>
              <a:srgbClr val="00FF00"/>
            </a:solidFill>
          </a:ln>
        </p:spPr>
        <p:txBody>
          <a:bodyPr>
            <a:normAutofit/>
          </a:bodyPr>
          <a:lstStyle/>
          <a:p>
            <a:pPr eaLnBrk="1" hangingPunct="1">
              <a:buClr>
                <a:srgbClr val="FF3300"/>
              </a:buClr>
              <a:buSzPct val="100000"/>
              <a:buFont typeface="Wingdings" pitchFamily="2" charset="2"/>
              <a:buChar char="Ø"/>
              <a:defRPr/>
            </a:pPr>
            <a:r>
              <a:rPr lang="en-US" sz="3600" dirty="0" smtClean="0">
                <a:solidFill>
                  <a:schemeClr val="bg1"/>
                </a:solidFill>
              </a:rPr>
              <a:t> </a:t>
            </a:r>
            <a:r>
              <a:rPr lang="en-US" dirty="0" smtClean="0">
                <a:solidFill>
                  <a:schemeClr val="bg1"/>
                </a:solidFill>
              </a:rPr>
              <a:t>Biological knowledge</a:t>
            </a:r>
          </a:p>
          <a:p>
            <a:pPr eaLnBrk="1" hangingPunct="1">
              <a:buClr>
                <a:srgbClr val="FF3300"/>
              </a:buClr>
              <a:buSzPct val="100000"/>
              <a:buFont typeface="Wingdings" pitchFamily="2" charset="2"/>
              <a:buChar char="Ø"/>
              <a:defRPr/>
            </a:pPr>
            <a:r>
              <a:rPr lang="en-US" dirty="0" smtClean="0">
                <a:solidFill>
                  <a:schemeClr val="bg1"/>
                </a:solidFill>
              </a:rPr>
              <a:t> Monitoring and inspection</a:t>
            </a:r>
          </a:p>
          <a:p>
            <a:pPr eaLnBrk="1" hangingPunct="1">
              <a:buClr>
                <a:srgbClr val="FF3300"/>
              </a:buClr>
              <a:buSzPct val="100000"/>
              <a:buFont typeface="Wingdings" pitchFamily="2" charset="2"/>
              <a:buChar char="Ø"/>
              <a:defRPr/>
            </a:pPr>
            <a:r>
              <a:rPr lang="en-US" dirty="0" smtClean="0">
                <a:solidFill>
                  <a:schemeClr val="bg1"/>
                </a:solidFill>
              </a:rPr>
              <a:t> Act to control pests when necessary</a:t>
            </a:r>
          </a:p>
          <a:p>
            <a:pPr eaLnBrk="1" hangingPunct="1">
              <a:buClr>
                <a:srgbClr val="FF3300"/>
              </a:buClr>
              <a:buSzPct val="100000"/>
              <a:buFont typeface="Wingdings" pitchFamily="2" charset="2"/>
              <a:buChar char="Ø"/>
              <a:defRPr/>
            </a:pPr>
            <a:r>
              <a:rPr lang="en-US" dirty="0" smtClean="0">
                <a:solidFill>
                  <a:schemeClr val="bg1"/>
                </a:solidFill>
              </a:rPr>
              <a:t> Choose least-risk options </a:t>
            </a:r>
          </a:p>
          <a:p>
            <a:pPr eaLnBrk="1" hangingPunct="1">
              <a:buClr>
                <a:srgbClr val="FF3300"/>
              </a:buClr>
              <a:buSzPct val="100000"/>
              <a:buFont typeface="Wingdings" pitchFamily="2" charset="2"/>
              <a:buChar char="Ø"/>
              <a:defRPr/>
            </a:pPr>
            <a:r>
              <a:rPr lang="en-US" dirty="0" smtClean="0">
                <a:solidFill>
                  <a:schemeClr val="bg1"/>
                </a:solidFill>
              </a:rPr>
              <a:t> Long-term, preventative practices</a:t>
            </a:r>
          </a:p>
          <a:p>
            <a:pPr eaLnBrk="1" hangingPunct="1">
              <a:buClr>
                <a:srgbClr val="FF3300"/>
              </a:buClr>
              <a:buSzPct val="100000"/>
              <a:buFont typeface="Wingdings" pitchFamily="2" charset="2"/>
              <a:buChar char="Ø"/>
              <a:defRPr/>
            </a:pPr>
            <a:r>
              <a:rPr lang="en-US" dirty="0" smtClean="0">
                <a:solidFill>
                  <a:schemeClr val="bg1"/>
                </a:solidFill>
              </a:rPr>
              <a:t> Evaluation and records</a:t>
            </a:r>
          </a:p>
          <a:p>
            <a:pPr eaLnBrk="1" hangingPunct="1">
              <a:buClr>
                <a:srgbClr val="FF3300"/>
              </a:buClr>
              <a:buSzPct val="100000"/>
              <a:buFont typeface="Wingdings" pitchFamily="2" charset="2"/>
              <a:buChar char="Ø"/>
              <a:defRPr/>
            </a:pPr>
            <a:r>
              <a:rPr lang="en-US" dirty="0" smtClean="0">
                <a:solidFill>
                  <a:schemeClr val="bg1"/>
                </a:solidFill>
              </a:rPr>
              <a:t> Pesticide management</a:t>
            </a:r>
          </a:p>
          <a:p>
            <a:pPr eaLnBrk="1" hangingPunct="1">
              <a:buClr>
                <a:srgbClr val="FF3300"/>
              </a:buClr>
              <a:buSzPct val="100000"/>
              <a:buFont typeface="Wingdings" pitchFamily="2" charset="2"/>
              <a:buChar char="Ø"/>
              <a:defRPr/>
            </a:pPr>
            <a:r>
              <a:rPr lang="en-US" dirty="0" smtClean="0">
                <a:solidFill>
                  <a:schemeClr val="bg1"/>
                </a:solidFill>
              </a:rPr>
              <a:t> Continual improvement</a:t>
            </a:r>
          </a:p>
        </p:txBody>
      </p:sp>
      <p:sp>
        <p:nvSpPr>
          <p:cNvPr id="18435" name="Text Box 3"/>
          <p:cNvSpPr txBox="1">
            <a:spLocks noChangeArrowheads="1"/>
          </p:cNvSpPr>
          <p:nvPr/>
        </p:nvSpPr>
        <p:spPr bwMode="auto">
          <a:xfrm>
            <a:off x="990600" y="304800"/>
            <a:ext cx="7239000" cy="707886"/>
          </a:xfrm>
          <a:prstGeom prst="rect">
            <a:avLst/>
          </a:prstGeom>
          <a:noFill/>
          <a:ln w="9525">
            <a:noFill/>
            <a:miter lim="800000"/>
            <a:headEnd/>
            <a:tailEnd/>
          </a:ln>
          <a:effectLst/>
        </p:spPr>
        <p:txBody>
          <a:bodyPr>
            <a:spAutoFit/>
          </a:bodyPr>
          <a:lstStyle/>
          <a:p>
            <a:pPr algn="ctr" eaLnBrk="1" hangingPunct="1">
              <a:spcBef>
                <a:spcPct val="50000"/>
              </a:spcBef>
              <a:defRPr/>
            </a:pPr>
            <a:r>
              <a:rPr lang="en-US" sz="4000" b="1" i="1" dirty="0" smtClean="0">
                <a:solidFill>
                  <a:srgbClr val="00FF00"/>
                </a:solidFill>
                <a:effectLst>
                  <a:outerShdw blurRad="38100" dist="38100" dir="2700000" algn="tl">
                    <a:srgbClr val="000000"/>
                  </a:outerShdw>
                </a:effectLst>
                <a:latin typeface="Lucida Sans" pitchFamily="34" charset="0"/>
              </a:rPr>
              <a:t>Complete </a:t>
            </a:r>
            <a:r>
              <a:rPr lang="en-US" sz="4000" b="1" i="1" dirty="0">
                <a:solidFill>
                  <a:srgbClr val="00FF00"/>
                </a:solidFill>
                <a:effectLst>
                  <a:outerShdw blurRad="38100" dist="38100" dir="2700000" algn="tl">
                    <a:srgbClr val="000000"/>
                  </a:outerShdw>
                </a:effectLst>
                <a:latin typeface="Lucida Sans" pitchFamily="34" charset="0"/>
              </a:rPr>
              <a:t>IPM Program</a:t>
            </a:r>
          </a:p>
        </p:txBody>
      </p:sp>
    </p:spTree>
    <p:extLst>
      <p:ext uri="{BB962C8B-B14F-4D97-AF65-F5344CB8AC3E}">
        <p14:creationId xmlns:p14="http://schemas.microsoft.com/office/powerpoint/2010/main" val="408954260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8434">
                                            <p:bg/>
                                          </p:spTgt>
                                        </p:tgtEl>
                                        <p:attrNameLst>
                                          <p:attrName>style.visibility</p:attrName>
                                        </p:attrNameLst>
                                      </p:cBhvr>
                                      <p:to>
                                        <p:strVal val="visible"/>
                                      </p:to>
                                    </p:set>
                                    <p:anim calcmode="lin" valueType="num">
                                      <p:cBhvr additive="base">
                                        <p:cTn id="7" dur="500" fill="hold"/>
                                        <p:tgtEl>
                                          <p:spTgt spid="18434">
                                            <p:bg/>
                                          </p:spTgt>
                                        </p:tgtEl>
                                        <p:attrNameLst>
                                          <p:attrName>ppt_x</p:attrName>
                                        </p:attrNameLst>
                                      </p:cBhvr>
                                      <p:tavLst>
                                        <p:tav tm="0">
                                          <p:val>
                                            <p:strVal val="1+#ppt_w/2"/>
                                          </p:val>
                                        </p:tav>
                                        <p:tav tm="100000">
                                          <p:val>
                                            <p:strVal val="#ppt_x"/>
                                          </p:val>
                                        </p:tav>
                                      </p:tavLst>
                                    </p:anim>
                                    <p:anim calcmode="lin" valueType="num">
                                      <p:cBhvr additive="base">
                                        <p:cTn id="8" dur="500" fill="hold"/>
                                        <p:tgtEl>
                                          <p:spTgt spid="18434">
                                            <p:bg/>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18434">
                                            <p:txEl>
                                              <p:pRg st="0" end="0"/>
                                            </p:txEl>
                                          </p:spTgt>
                                        </p:tgtEl>
                                        <p:attrNameLst>
                                          <p:attrName>style.visibility</p:attrName>
                                        </p:attrNameLst>
                                      </p:cBhvr>
                                      <p:to>
                                        <p:strVal val="visible"/>
                                      </p:to>
                                    </p:set>
                                    <p:anim calcmode="lin" valueType="num">
                                      <p:cBhvr additive="base">
                                        <p:cTn id="13" dur="500" fill="hold"/>
                                        <p:tgtEl>
                                          <p:spTgt spid="18434">
                                            <p:txEl>
                                              <p:pRg st="0" end="0"/>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18434">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18434">
                                            <p:txEl>
                                              <p:pRg st="1" end="1"/>
                                            </p:txEl>
                                          </p:spTgt>
                                        </p:tgtEl>
                                        <p:attrNameLst>
                                          <p:attrName>style.visibility</p:attrName>
                                        </p:attrNameLst>
                                      </p:cBhvr>
                                      <p:to>
                                        <p:strVal val="visible"/>
                                      </p:to>
                                    </p:set>
                                    <p:anim calcmode="lin" valueType="num">
                                      <p:cBhvr additive="base">
                                        <p:cTn id="19" dur="500" fill="hold"/>
                                        <p:tgtEl>
                                          <p:spTgt spid="18434">
                                            <p:txEl>
                                              <p:pRg st="1" end="1"/>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18434">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18434">
                                            <p:txEl>
                                              <p:pRg st="2" end="2"/>
                                            </p:txEl>
                                          </p:spTgt>
                                        </p:tgtEl>
                                        <p:attrNameLst>
                                          <p:attrName>style.visibility</p:attrName>
                                        </p:attrNameLst>
                                      </p:cBhvr>
                                      <p:to>
                                        <p:strVal val="visible"/>
                                      </p:to>
                                    </p:set>
                                    <p:anim calcmode="lin" valueType="num">
                                      <p:cBhvr additive="base">
                                        <p:cTn id="25" dur="500" fill="hold"/>
                                        <p:tgtEl>
                                          <p:spTgt spid="18434">
                                            <p:txEl>
                                              <p:pRg st="2" end="2"/>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18434">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2" fill="hold" grpId="0" nodeType="clickEffect">
                                  <p:stCondLst>
                                    <p:cond delay="0"/>
                                  </p:stCondLst>
                                  <p:childTnLst>
                                    <p:set>
                                      <p:cBhvr>
                                        <p:cTn id="30" dur="1" fill="hold">
                                          <p:stCondLst>
                                            <p:cond delay="0"/>
                                          </p:stCondLst>
                                        </p:cTn>
                                        <p:tgtEl>
                                          <p:spTgt spid="18434">
                                            <p:txEl>
                                              <p:pRg st="3" end="3"/>
                                            </p:txEl>
                                          </p:spTgt>
                                        </p:tgtEl>
                                        <p:attrNameLst>
                                          <p:attrName>style.visibility</p:attrName>
                                        </p:attrNameLst>
                                      </p:cBhvr>
                                      <p:to>
                                        <p:strVal val="visible"/>
                                      </p:to>
                                    </p:set>
                                    <p:anim calcmode="lin" valueType="num">
                                      <p:cBhvr additive="base">
                                        <p:cTn id="31" dur="500" fill="hold"/>
                                        <p:tgtEl>
                                          <p:spTgt spid="18434">
                                            <p:txEl>
                                              <p:pRg st="3" end="3"/>
                                            </p:txEl>
                                          </p:spTgt>
                                        </p:tgtEl>
                                        <p:attrNameLst>
                                          <p:attrName>ppt_x</p:attrName>
                                        </p:attrNameLst>
                                      </p:cBhvr>
                                      <p:tavLst>
                                        <p:tav tm="0">
                                          <p:val>
                                            <p:strVal val="1+#ppt_w/2"/>
                                          </p:val>
                                        </p:tav>
                                        <p:tav tm="100000">
                                          <p:val>
                                            <p:strVal val="#ppt_x"/>
                                          </p:val>
                                        </p:tav>
                                      </p:tavLst>
                                    </p:anim>
                                    <p:anim calcmode="lin" valueType="num">
                                      <p:cBhvr additive="base">
                                        <p:cTn id="32" dur="500" fill="hold"/>
                                        <p:tgtEl>
                                          <p:spTgt spid="18434">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2" fill="hold" grpId="0" nodeType="clickEffect">
                                  <p:stCondLst>
                                    <p:cond delay="0"/>
                                  </p:stCondLst>
                                  <p:childTnLst>
                                    <p:set>
                                      <p:cBhvr>
                                        <p:cTn id="36" dur="1" fill="hold">
                                          <p:stCondLst>
                                            <p:cond delay="0"/>
                                          </p:stCondLst>
                                        </p:cTn>
                                        <p:tgtEl>
                                          <p:spTgt spid="18434">
                                            <p:txEl>
                                              <p:pRg st="4" end="4"/>
                                            </p:txEl>
                                          </p:spTgt>
                                        </p:tgtEl>
                                        <p:attrNameLst>
                                          <p:attrName>style.visibility</p:attrName>
                                        </p:attrNameLst>
                                      </p:cBhvr>
                                      <p:to>
                                        <p:strVal val="visible"/>
                                      </p:to>
                                    </p:set>
                                    <p:anim calcmode="lin" valueType="num">
                                      <p:cBhvr additive="base">
                                        <p:cTn id="37" dur="500" fill="hold"/>
                                        <p:tgtEl>
                                          <p:spTgt spid="18434">
                                            <p:txEl>
                                              <p:pRg st="4" end="4"/>
                                            </p:txEl>
                                          </p:spTgt>
                                        </p:tgtEl>
                                        <p:attrNameLst>
                                          <p:attrName>ppt_x</p:attrName>
                                        </p:attrNameLst>
                                      </p:cBhvr>
                                      <p:tavLst>
                                        <p:tav tm="0">
                                          <p:val>
                                            <p:strVal val="1+#ppt_w/2"/>
                                          </p:val>
                                        </p:tav>
                                        <p:tav tm="100000">
                                          <p:val>
                                            <p:strVal val="#ppt_x"/>
                                          </p:val>
                                        </p:tav>
                                      </p:tavLst>
                                    </p:anim>
                                    <p:anim calcmode="lin" valueType="num">
                                      <p:cBhvr additive="base">
                                        <p:cTn id="38" dur="500" fill="hold"/>
                                        <p:tgtEl>
                                          <p:spTgt spid="18434">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2" fill="hold" grpId="0" nodeType="clickEffect">
                                  <p:stCondLst>
                                    <p:cond delay="0"/>
                                  </p:stCondLst>
                                  <p:childTnLst>
                                    <p:set>
                                      <p:cBhvr>
                                        <p:cTn id="42" dur="1" fill="hold">
                                          <p:stCondLst>
                                            <p:cond delay="0"/>
                                          </p:stCondLst>
                                        </p:cTn>
                                        <p:tgtEl>
                                          <p:spTgt spid="18434">
                                            <p:txEl>
                                              <p:pRg st="5" end="5"/>
                                            </p:txEl>
                                          </p:spTgt>
                                        </p:tgtEl>
                                        <p:attrNameLst>
                                          <p:attrName>style.visibility</p:attrName>
                                        </p:attrNameLst>
                                      </p:cBhvr>
                                      <p:to>
                                        <p:strVal val="visible"/>
                                      </p:to>
                                    </p:set>
                                    <p:anim calcmode="lin" valueType="num">
                                      <p:cBhvr additive="base">
                                        <p:cTn id="43" dur="500" fill="hold"/>
                                        <p:tgtEl>
                                          <p:spTgt spid="18434">
                                            <p:txEl>
                                              <p:pRg st="5" end="5"/>
                                            </p:txEl>
                                          </p:spTgt>
                                        </p:tgtEl>
                                        <p:attrNameLst>
                                          <p:attrName>ppt_x</p:attrName>
                                        </p:attrNameLst>
                                      </p:cBhvr>
                                      <p:tavLst>
                                        <p:tav tm="0">
                                          <p:val>
                                            <p:strVal val="1+#ppt_w/2"/>
                                          </p:val>
                                        </p:tav>
                                        <p:tav tm="100000">
                                          <p:val>
                                            <p:strVal val="#ppt_x"/>
                                          </p:val>
                                        </p:tav>
                                      </p:tavLst>
                                    </p:anim>
                                    <p:anim calcmode="lin" valueType="num">
                                      <p:cBhvr additive="base">
                                        <p:cTn id="44" dur="500" fill="hold"/>
                                        <p:tgtEl>
                                          <p:spTgt spid="18434">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2" fill="hold" grpId="0" nodeType="clickEffect">
                                  <p:stCondLst>
                                    <p:cond delay="0"/>
                                  </p:stCondLst>
                                  <p:childTnLst>
                                    <p:set>
                                      <p:cBhvr>
                                        <p:cTn id="48" dur="1" fill="hold">
                                          <p:stCondLst>
                                            <p:cond delay="0"/>
                                          </p:stCondLst>
                                        </p:cTn>
                                        <p:tgtEl>
                                          <p:spTgt spid="18434">
                                            <p:txEl>
                                              <p:pRg st="6" end="6"/>
                                            </p:txEl>
                                          </p:spTgt>
                                        </p:tgtEl>
                                        <p:attrNameLst>
                                          <p:attrName>style.visibility</p:attrName>
                                        </p:attrNameLst>
                                      </p:cBhvr>
                                      <p:to>
                                        <p:strVal val="visible"/>
                                      </p:to>
                                    </p:set>
                                    <p:anim calcmode="lin" valueType="num">
                                      <p:cBhvr additive="base">
                                        <p:cTn id="49" dur="500" fill="hold"/>
                                        <p:tgtEl>
                                          <p:spTgt spid="18434">
                                            <p:txEl>
                                              <p:pRg st="6" end="6"/>
                                            </p:txEl>
                                          </p:spTgt>
                                        </p:tgtEl>
                                        <p:attrNameLst>
                                          <p:attrName>ppt_x</p:attrName>
                                        </p:attrNameLst>
                                      </p:cBhvr>
                                      <p:tavLst>
                                        <p:tav tm="0">
                                          <p:val>
                                            <p:strVal val="1+#ppt_w/2"/>
                                          </p:val>
                                        </p:tav>
                                        <p:tav tm="100000">
                                          <p:val>
                                            <p:strVal val="#ppt_x"/>
                                          </p:val>
                                        </p:tav>
                                      </p:tavLst>
                                    </p:anim>
                                    <p:anim calcmode="lin" valueType="num">
                                      <p:cBhvr additive="base">
                                        <p:cTn id="50" dur="500" fill="hold"/>
                                        <p:tgtEl>
                                          <p:spTgt spid="18434">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2" fill="hold" grpId="0" nodeType="clickEffect">
                                  <p:stCondLst>
                                    <p:cond delay="0"/>
                                  </p:stCondLst>
                                  <p:childTnLst>
                                    <p:set>
                                      <p:cBhvr>
                                        <p:cTn id="54" dur="1" fill="hold">
                                          <p:stCondLst>
                                            <p:cond delay="0"/>
                                          </p:stCondLst>
                                        </p:cTn>
                                        <p:tgtEl>
                                          <p:spTgt spid="18434">
                                            <p:txEl>
                                              <p:pRg st="7" end="7"/>
                                            </p:txEl>
                                          </p:spTgt>
                                        </p:tgtEl>
                                        <p:attrNameLst>
                                          <p:attrName>style.visibility</p:attrName>
                                        </p:attrNameLst>
                                      </p:cBhvr>
                                      <p:to>
                                        <p:strVal val="visible"/>
                                      </p:to>
                                    </p:set>
                                    <p:anim calcmode="lin" valueType="num">
                                      <p:cBhvr additive="base">
                                        <p:cTn id="55" dur="500" fill="hold"/>
                                        <p:tgtEl>
                                          <p:spTgt spid="18434">
                                            <p:txEl>
                                              <p:pRg st="7" end="7"/>
                                            </p:txEl>
                                          </p:spTgt>
                                        </p:tgtEl>
                                        <p:attrNameLst>
                                          <p:attrName>ppt_x</p:attrName>
                                        </p:attrNameLst>
                                      </p:cBhvr>
                                      <p:tavLst>
                                        <p:tav tm="0">
                                          <p:val>
                                            <p:strVal val="1+#ppt_w/2"/>
                                          </p:val>
                                        </p:tav>
                                        <p:tav tm="100000">
                                          <p:val>
                                            <p:strVal val="#ppt_x"/>
                                          </p:val>
                                        </p:tav>
                                      </p:tavLst>
                                    </p:anim>
                                    <p:anim calcmode="lin" valueType="num">
                                      <p:cBhvr additive="base">
                                        <p:cTn id="56" dur="500" fill="hold"/>
                                        <p:tgtEl>
                                          <p:spTgt spid="18434">
                                            <p:txEl>
                                              <p:pRg st="7" end="7"/>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4" grpId="0" build="p"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458" name="Group 10"/>
          <p:cNvGrpSpPr>
            <a:grpSpLocks/>
          </p:cNvGrpSpPr>
          <p:nvPr/>
        </p:nvGrpSpPr>
        <p:grpSpPr bwMode="auto">
          <a:xfrm>
            <a:off x="647700" y="2831528"/>
            <a:ext cx="7848600" cy="3695552"/>
            <a:chOff x="144" y="1776"/>
            <a:chExt cx="5472" cy="2860"/>
          </a:xfrm>
          <a:solidFill>
            <a:schemeClr val="bg1"/>
          </a:solidFill>
        </p:grpSpPr>
        <p:sp>
          <p:nvSpPr>
            <p:cNvPr id="19460" name="Oval 6"/>
            <p:cNvSpPr>
              <a:spLocks noChangeArrowheads="1"/>
            </p:cNvSpPr>
            <p:nvPr/>
          </p:nvSpPr>
          <p:spPr bwMode="auto">
            <a:xfrm>
              <a:off x="144" y="1776"/>
              <a:ext cx="5472" cy="2064"/>
            </a:xfrm>
            <a:prstGeom prst="ellipse">
              <a:avLst/>
            </a:prstGeom>
            <a:grpFill/>
            <a:ln w="38100">
              <a:solidFill>
                <a:srgbClr val="000000"/>
              </a:solidFill>
              <a:round/>
              <a:headEnd/>
              <a:tailEnd/>
            </a:ln>
          </p:spPr>
          <p:txBody>
            <a:bodyPr wrap="none" anchor="ctr"/>
            <a:lstStyle/>
            <a:p>
              <a:endParaRPr lang="en-US"/>
            </a:p>
          </p:txBody>
        </p:sp>
        <p:pic>
          <p:nvPicPr>
            <p:cNvPr id="19461"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6" y="2160"/>
              <a:ext cx="3888" cy="128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sp>
          <p:nvSpPr>
            <p:cNvPr id="91144" name="Text Box 8"/>
            <p:cNvSpPr txBox="1">
              <a:spLocks noChangeArrowheads="1"/>
            </p:cNvSpPr>
            <p:nvPr/>
          </p:nvSpPr>
          <p:spPr bwMode="auto">
            <a:xfrm>
              <a:off x="1446" y="4136"/>
              <a:ext cx="3338" cy="500"/>
            </a:xfrm>
            <a:prstGeom prst="rect">
              <a:avLst/>
            </a:prstGeom>
            <a:noFill/>
            <a:ln w="9525">
              <a:noFill/>
              <a:miter lim="800000"/>
              <a:headEnd/>
              <a:tailEnd/>
            </a:ln>
            <a:effectLst/>
          </p:spPr>
          <p:txBody>
            <a:bodyPr wrap="square">
              <a:spAutoFit/>
            </a:bodyPr>
            <a:lstStyle/>
            <a:p>
              <a:pPr>
                <a:defRPr/>
              </a:pPr>
              <a:r>
                <a:rPr lang="en-US" sz="3600" dirty="0">
                  <a:solidFill>
                    <a:schemeClr val="bg1"/>
                  </a:solidFill>
                  <a:effectLst>
                    <a:outerShdw blurRad="38100" dist="38100" dir="2700000" algn="tl">
                      <a:srgbClr val="000000"/>
                    </a:outerShdw>
                  </a:effectLst>
                  <a:latin typeface="Cambria" pitchFamily="18" charset="0"/>
                </a:rPr>
                <a:t>http://ipm.ifas.ufl.edu</a:t>
              </a:r>
            </a:p>
          </p:txBody>
        </p:sp>
      </p:grpSp>
      <p:sp>
        <p:nvSpPr>
          <p:cNvPr id="11" name="Text Box 2"/>
          <p:cNvSpPr txBox="1">
            <a:spLocks noChangeArrowheads="1"/>
          </p:cNvSpPr>
          <p:nvPr/>
        </p:nvSpPr>
        <p:spPr bwMode="auto">
          <a:xfrm>
            <a:off x="0" y="411163"/>
            <a:ext cx="9144000" cy="2103437"/>
          </a:xfrm>
          <a:prstGeom prst="rect">
            <a:avLst/>
          </a:prstGeom>
          <a:noFill/>
          <a:ln w="9525">
            <a:noFill/>
            <a:miter lim="800000"/>
            <a:headEnd/>
            <a:tailEnd/>
          </a:ln>
          <a:effectLst/>
        </p:spPr>
        <p:txBody>
          <a:bodyPr>
            <a:spAutoFit/>
          </a:bodyPr>
          <a:lstStyle/>
          <a:p>
            <a:pPr algn="ctr" eaLnBrk="1" hangingPunct="1">
              <a:spcBef>
                <a:spcPct val="50000"/>
              </a:spcBef>
              <a:defRPr/>
            </a:pPr>
            <a:r>
              <a:rPr lang="en-US" sz="3200" b="1" i="1" dirty="0">
                <a:solidFill>
                  <a:srgbClr val="66FF33"/>
                </a:solidFill>
                <a:effectLst>
                  <a:outerShdw blurRad="38100" dist="38100" dir="2700000" algn="tl">
                    <a:srgbClr val="000000"/>
                  </a:outerShdw>
                </a:effectLst>
                <a:latin typeface="Lucida Sans" pitchFamily="34" charset="0"/>
                <a:cs typeface="Times New Roman" pitchFamily="18" charset="0"/>
              </a:rPr>
              <a:t>IPM Florida </a:t>
            </a:r>
            <a:r>
              <a:rPr lang="en-US" sz="3200" dirty="0">
                <a:solidFill>
                  <a:schemeClr val="bg1"/>
                </a:solidFill>
                <a:effectLst>
                  <a:outerShdw blurRad="38100" dist="38100" dir="2700000" algn="tl">
                    <a:srgbClr val="000000">
                      <a:alpha val="43137"/>
                    </a:srgbClr>
                  </a:outerShdw>
                </a:effectLst>
                <a:cs typeface="Times New Roman" pitchFamily="18" charset="0"/>
              </a:rPr>
              <a:t>provides statewide, interdisciplinary and inter-unit coordination and assistance for UF/IFAS integrated pest management research Extension and education faculty</a:t>
            </a:r>
            <a:r>
              <a:rPr lang="en-US" sz="3600" dirty="0">
                <a:solidFill>
                  <a:schemeClr val="bg1"/>
                </a:solidFill>
                <a:effectLst>
                  <a:outerShdw blurRad="38100" dist="38100" dir="2700000" algn="tl">
                    <a:srgbClr val="000000">
                      <a:alpha val="43137"/>
                    </a:srgbClr>
                  </a:outerShdw>
                </a:effectLst>
                <a:cs typeface="Times New Roman" pitchFamily="18" charset="0"/>
              </a:rPr>
              <a:t> </a:t>
            </a:r>
          </a:p>
        </p:txBody>
      </p:sp>
    </p:spTree>
    <p:extLst>
      <p:ext uri="{BB962C8B-B14F-4D97-AF65-F5344CB8AC3E}">
        <p14:creationId xmlns:p14="http://schemas.microsoft.com/office/powerpoint/2010/main" val="785381782"/>
      </p:ext>
    </p:extLst>
  </p:cSld>
  <p:clrMapOvr>
    <a:masterClrMapping/>
  </p:clrMapOvr>
  <p:transition spd="slow"/>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Box 1"/>
          <p:cNvSpPr txBox="1">
            <a:spLocks noChangeArrowheads="1"/>
          </p:cNvSpPr>
          <p:nvPr/>
        </p:nvSpPr>
        <p:spPr bwMode="auto">
          <a:xfrm>
            <a:off x="2514600" y="1238479"/>
            <a:ext cx="6642139" cy="5175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342900" indent="-342900" eaLnBrk="1" hangingPunct="1">
              <a:lnSpc>
                <a:spcPts val="4000"/>
              </a:lnSpc>
              <a:buClr>
                <a:schemeClr val="bg1"/>
              </a:buClr>
              <a:buSzPct val="135000"/>
              <a:buFont typeface="Arial" pitchFamily="34" charset="0"/>
              <a:buChar char="•"/>
              <a:defRPr/>
            </a:pPr>
            <a:r>
              <a:rPr lang="en-US" sz="2400" dirty="0" smtClean="0"/>
              <a:t> </a:t>
            </a:r>
            <a:r>
              <a:rPr lang="en-US" sz="2800" dirty="0" smtClean="0">
                <a:solidFill>
                  <a:schemeClr val="bg1"/>
                </a:solidFill>
                <a:effectLst>
                  <a:outerShdw blurRad="38100" dist="38100" dir="2700000" algn="tl">
                    <a:srgbClr val="000000">
                      <a:alpha val="43137"/>
                    </a:srgbClr>
                  </a:outerShdw>
                </a:effectLst>
                <a:latin typeface="+mn-lt"/>
              </a:rPr>
              <a:t>Habitat-specific IPM guides, fact sheets.</a:t>
            </a:r>
          </a:p>
          <a:p>
            <a:pPr marL="457200" indent="-457200" eaLnBrk="1" hangingPunct="1">
              <a:lnSpc>
                <a:spcPts val="4000"/>
              </a:lnSpc>
              <a:buSzPct val="125000"/>
              <a:buFont typeface="Arial" pitchFamily="34" charset="0"/>
              <a:buChar char="•"/>
              <a:defRPr/>
            </a:pPr>
            <a:r>
              <a:rPr lang="en-US" sz="2800" dirty="0" smtClean="0">
                <a:solidFill>
                  <a:schemeClr val="bg1"/>
                </a:solidFill>
                <a:effectLst>
                  <a:outerShdw blurRad="38100" dist="38100" dir="2700000" algn="tl">
                    <a:srgbClr val="000000">
                      <a:alpha val="43137"/>
                    </a:srgbClr>
                  </a:outerShdw>
                </a:effectLst>
                <a:latin typeface="+mn-lt"/>
              </a:rPr>
              <a:t>EDIS articles, Featured Creatures, etc.</a:t>
            </a:r>
          </a:p>
          <a:p>
            <a:pPr marL="457200" indent="-457200" eaLnBrk="1" hangingPunct="1">
              <a:lnSpc>
                <a:spcPts val="4000"/>
              </a:lnSpc>
              <a:buSzPct val="125000"/>
              <a:buFont typeface="Arial" pitchFamily="34" charset="0"/>
              <a:buChar char="•"/>
              <a:defRPr/>
            </a:pPr>
            <a:r>
              <a:rPr lang="en-US" sz="2800" dirty="0" smtClean="0">
                <a:solidFill>
                  <a:schemeClr val="bg1"/>
                </a:solidFill>
                <a:effectLst>
                  <a:outerShdw blurRad="38100" dist="38100" dir="2700000" algn="tl">
                    <a:srgbClr val="000000">
                      <a:alpha val="43137"/>
                    </a:srgbClr>
                  </a:outerShdw>
                </a:effectLst>
                <a:latin typeface="+mn-lt"/>
              </a:rPr>
              <a:t>Links to specialized websites with IPM</a:t>
            </a:r>
          </a:p>
          <a:p>
            <a:pPr eaLnBrk="1" hangingPunct="1">
              <a:lnSpc>
                <a:spcPts val="4000"/>
              </a:lnSpc>
              <a:buSzPct val="125000"/>
              <a:defRPr/>
            </a:pPr>
            <a:r>
              <a:rPr lang="en-US" sz="2800" dirty="0">
                <a:solidFill>
                  <a:schemeClr val="bg1"/>
                </a:solidFill>
                <a:effectLst>
                  <a:outerShdw blurRad="38100" dist="38100" dir="2700000" algn="tl">
                    <a:srgbClr val="000000">
                      <a:alpha val="43137"/>
                    </a:srgbClr>
                  </a:outerShdw>
                </a:effectLst>
                <a:latin typeface="+mn-lt"/>
              </a:rPr>
              <a:t> </a:t>
            </a:r>
            <a:r>
              <a:rPr lang="en-US" sz="2800" dirty="0" smtClean="0">
                <a:solidFill>
                  <a:schemeClr val="bg1"/>
                </a:solidFill>
                <a:effectLst>
                  <a:outerShdw blurRad="38100" dist="38100" dir="2700000" algn="tl">
                    <a:srgbClr val="000000">
                      <a:alpha val="43137"/>
                    </a:srgbClr>
                  </a:outerShdw>
                </a:effectLst>
                <a:latin typeface="+mn-lt"/>
              </a:rPr>
              <a:t>     management information specific to</a:t>
            </a:r>
          </a:p>
          <a:p>
            <a:pPr eaLnBrk="1" hangingPunct="1">
              <a:lnSpc>
                <a:spcPts val="4000"/>
              </a:lnSpc>
              <a:buSzPct val="125000"/>
              <a:defRPr/>
            </a:pPr>
            <a:r>
              <a:rPr lang="en-US" sz="2800" dirty="0">
                <a:solidFill>
                  <a:schemeClr val="bg1"/>
                </a:solidFill>
                <a:effectLst>
                  <a:outerShdw blurRad="38100" dist="38100" dir="2700000" algn="tl">
                    <a:srgbClr val="000000">
                      <a:alpha val="43137"/>
                    </a:srgbClr>
                  </a:outerShdw>
                </a:effectLst>
                <a:latin typeface="+mn-lt"/>
              </a:rPr>
              <a:t> </a:t>
            </a:r>
            <a:r>
              <a:rPr lang="en-US" sz="2800" dirty="0" smtClean="0">
                <a:solidFill>
                  <a:schemeClr val="bg1"/>
                </a:solidFill>
                <a:effectLst>
                  <a:outerShdw blurRad="38100" dist="38100" dir="2700000" algn="tl">
                    <a:srgbClr val="000000">
                      <a:alpha val="43137"/>
                    </a:srgbClr>
                  </a:outerShdw>
                </a:effectLst>
                <a:latin typeface="+mn-lt"/>
              </a:rPr>
              <a:t>     a crop or situation.</a:t>
            </a:r>
          </a:p>
          <a:p>
            <a:pPr marL="457200" indent="-457200" eaLnBrk="1" hangingPunct="1">
              <a:lnSpc>
                <a:spcPts val="4000"/>
              </a:lnSpc>
              <a:buSzPct val="125000"/>
              <a:buFont typeface="Arial" pitchFamily="34" charset="0"/>
              <a:buChar char="•"/>
              <a:defRPr/>
            </a:pPr>
            <a:r>
              <a:rPr lang="en-US" sz="2800" dirty="0" smtClean="0">
                <a:solidFill>
                  <a:schemeClr val="bg1"/>
                </a:solidFill>
                <a:effectLst>
                  <a:outerShdw blurRad="38100" dist="38100" dir="2700000" algn="tl">
                    <a:srgbClr val="000000">
                      <a:alpha val="43137"/>
                    </a:srgbClr>
                  </a:outerShdw>
                </a:effectLst>
                <a:latin typeface="+mn-lt"/>
              </a:rPr>
              <a:t>Key contacts for expert advice on </a:t>
            </a:r>
          </a:p>
          <a:p>
            <a:pPr eaLnBrk="1" hangingPunct="1">
              <a:lnSpc>
                <a:spcPts val="4000"/>
              </a:lnSpc>
              <a:buSzPct val="125000"/>
              <a:defRPr/>
            </a:pPr>
            <a:r>
              <a:rPr lang="en-US" sz="2800" dirty="0">
                <a:solidFill>
                  <a:schemeClr val="bg1"/>
                </a:solidFill>
                <a:effectLst>
                  <a:outerShdw blurRad="38100" dist="38100" dir="2700000" algn="tl">
                    <a:srgbClr val="000000">
                      <a:alpha val="43137"/>
                    </a:srgbClr>
                  </a:outerShdw>
                </a:effectLst>
                <a:latin typeface="+mn-lt"/>
              </a:rPr>
              <a:t> </a:t>
            </a:r>
            <a:r>
              <a:rPr lang="en-US" sz="2800" dirty="0" smtClean="0">
                <a:solidFill>
                  <a:schemeClr val="bg1"/>
                </a:solidFill>
                <a:effectLst>
                  <a:outerShdw blurRad="38100" dist="38100" dir="2700000" algn="tl">
                    <a:srgbClr val="000000">
                      <a:alpha val="43137"/>
                    </a:srgbClr>
                  </a:outerShdw>
                </a:effectLst>
                <a:latin typeface="+mn-lt"/>
              </a:rPr>
              <a:t>     managing pests.</a:t>
            </a:r>
          </a:p>
          <a:p>
            <a:pPr marL="457200" indent="-457200" eaLnBrk="1" hangingPunct="1">
              <a:lnSpc>
                <a:spcPts val="4000"/>
              </a:lnSpc>
              <a:buSzPct val="125000"/>
              <a:buFont typeface="Arial" pitchFamily="34" charset="0"/>
              <a:buChar char="•"/>
              <a:defRPr/>
            </a:pPr>
            <a:r>
              <a:rPr lang="en-US" sz="2800" dirty="0" smtClean="0">
                <a:solidFill>
                  <a:schemeClr val="bg1"/>
                </a:solidFill>
                <a:effectLst>
                  <a:outerShdw blurRad="38100" dist="38100" dir="2700000" algn="tl">
                    <a:srgbClr val="000000">
                      <a:alpha val="43137"/>
                    </a:srgbClr>
                  </a:outerShdw>
                </a:effectLst>
                <a:latin typeface="+mn-lt"/>
              </a:rPr>
              <a:t>Additional resources for pest</a:t>
            </a:r>
          </a:p>
          <a:p>
            <a:pPr eaLnBrk="1" hangingPunct="1">
              <a:lnSpc>
                <a:spcPts val="4000"/>
              </a:lnSpc>
              <a:buSzPct val="125000"/>
              <a:defRPr/>
            </a:pPr>
            <a:r>
              <a:rPr lang="en-US" sz="2800" dirty="0">
                <a:solidFill>
                  <a:schemeClr val="bg1"/>
                </a:solidFill>
                <a:effectLst>
                  <a:outerShdw blurRad="38100" dist="38100" dir="2700000" algn="tl">
                    <a:srgbClr val="000000">
                      <a:alpha val="43137"/>
                    </a:srgbClr>
                  </a:outerShdw>
                </a:effectLst>
                <a:latin typeface="+mn-lt"/>
              </a:rPr>
              <a:t> </a:t>
            </a:r>
            <a:r>
              <a:rPr lang="en-US" sz="2800" dirty="0" smtClean="0">
                <a:solidFill>
                  <a:schemeClr val="bg1"/>
                </a:solidFill>
                <a:effectLst>
                  <a:outerShdw blurRad="38100" dist="38100" dir="2700000" algn="tl">
                    <a:srgbClr val="000000">
                      <a:alpha val="43137"/>
                    </a:srgbClr>
                  </a:outerShdw>
                </a:effectLst>
                <a:latin typeface="+mn-lt"/>
              </a:rPr>
              <a:t>     identification and management, </a:t>
            </a:r>
          </a:p>
          <a:p>
            <a:pPr eaLnBrk="1" hangingPunct="1">
              <a:lnSpc>
                <a:spcPts val="4000"/>
              </a:lnSpc>
              <a:buSzPct val="125000"/>
              <a:defRPr/>
            </a:pPr>
            <a:r>
              <a:rPr lang="en-US" sz="2800" dirty="0">
                <a:solidFill>
                  <a:schemeClr val="bg1"/>
                </a:solidFill>
                <a:effectLst>
                  <a:outerShdw blurRad="38100" dist="38100" dir="2700000" algn="tl">
                    <a:srgbClr val="000000">
                      <a:alpha val="43137"/>
                    </a:srgbClr>
                  </a:outerShdw>
                </a:effectLst>
                <a:latin typeface="+mn-lt"/>
              </a:rPr>
              <a:t> </a:t>
            </a:r>
            <a:r>
              <a:rPr lang="en-US" sz="2800" dirty="0" smtClean="0">
                <a:solidFill>
                  <a:schemeClr val="bg1"/>
                </a:solidFill>
                <a:effectLst>
                  <a:outerShdw blurRad="38100" dist="38100" dir="2700000" algn="tl">
                    <a:srgbClr val="000000">
                      <a:alpha val="43137"/>
                    </a:srgbClr>
                  </a:outerShdw>
                </a:effectLst>
                <a:latin typeface="+mn-lt"/>
              </a:rPr>
              <a:t>     e.g., diagnostic services.</a:t>
            </a:r>
          </a:p>
        </p:txBody>
      </p:sp>
      <p:sp>
        <p:nvSpPr>
          <p:cNvPr id="21507" name="TextBox 3"/>
          <p:cNvSpPr txBox="1">
            <a:spLocks noChangeArrowheads="1"/>
          </p:cNvSpPr>
          <p:nvPr/>
        </p:nvSpPr>
        <p:spPr bwMode="auto">
          <a:xfrm>
            <a:off x="228600" y="228600"/>
            <a:ext cx="88392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r>
              <a:rPr lang="en-US" sz="4000" b="1" i="1" dirty="0" smtClean="0">
                <a:solidFill>
                  <a:srgbClr val="66FF66"/>
                </a:solidFill>
                <a:effectLst>
                  <a:outerShdw blurRad="38100" dist="38100" dir="2700000" algn="tl">
                    <a:srgbClr val="000000">
                      <a:alpha val="43137"/>
                    </a:srgbClr>
                  </a:outerShdw>
                </a:effectLst>
                <a:latin typeface="Lucida Sans" pitchFamily="34" charset="0"/>
              </a:rPr>
              <a:t>Direct Access to IPM Information</a:t>
            </a:r>
          </a:p>
        </p:txBody>
      </p:sp>
      <p:pic>
        <p:nvPicPr>
          <p:cNvPr id="2048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143000"/>
            <a:ext cx="1981200" cy="5366286"/>
          </a:xfrm>
          <a:prstGeom prst="rect">
            <a:avLst/>
          </a:prstGeom>
          <a:noFill/>
          <a:ln w="9525">
            <a:solidFill>
              <a:srgbClr val="00FF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7317843"/>
      </p:ext>
    </p:extLst>
  </p:cSld>
  <p:clrMapOvr>
    <a:masterClrMapping/>
  </p:clrMapOvr>
  <p:transition spd="slow"/>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p:cNvCxnSpPr/>
          <p:nvPr/>
        </p:nvCxnSpPr>
        <p:spPr>
          <a:xfrm flipH="1">
            <a:off x="2057400" y="4190999"/>
            <a:ext cx="2514601" cy="138063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1049" name="Picture 2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0"/>
            <a:ext cx="4443412" cy="6865661"/>
          </a:xfrm>
          <a:prstGeom prst="rect">
            <a:avLst/>
          </a:prstGeom>
          <a:noFill/>
          <a:ln w="9525">
            <a:solidFill>
              <a:srgbClr val="00FF00"/>
            </a:solidFill>
            <a:miter lim="800000"/>
            <a:headEnd/>
            <a:tailEnd/>
          </a:ln>
          <a:extLst>
            <a:ext uri="{909E8E84-426E-40DD-AFC4-6F175D3DCCD1}">
              <a14:hiddenFill xmlns:a14="http://schemas.microsoft.com/office/drawing/2010/main">
                <a:solidFill>
                  <a:schemeClr val="accent1"/>
                </a:solidFill>
              </a14:hiddenFill>
            </a:ext>
          </a:extLst>
        </p:spPr>
      </p:pic>
      <p:cxnSp>
        <p:nvCxnSpPr>
          <p:cNvPr id="6" name="Straight Connector 5"/>
          <p:cNvCxnSpPr/>
          <p:nvPr/>
        </p:nvCxnSpPr>
        <p:spPr>
          <a:xfrm flipH="1" flipV="1">
            <a:off x="2072640" y="179373"/>
            <a:ext cx="2525487" cy="874366"/>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H="1">
            <a:off x="2743200" y="6096000"/>
            <a:ext cx="990600" cy="59028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1051" name="Picture 27"/>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152400" y="179372"/>
            <a:ext cx="1905000" cy="5392261"/>
          </a:xfrm>
          <a:prstGeom prst="rect">
            <a:avLst/>
          </a:prstGeom>
          <a:noFill/>
          <a:ln w="9525">
            <a:solidFill>
              <a:srgbClr val="00FF00"/>
            </a:solidFill>
            <a:miter lim="800000"/>
            <a:headEnd/>
            <a:tailEnd/>
          </a:ln>
          <a:extLst>
            <a:ext uri="{909E8E84-426E-40DD-AFC4-6F175D3DCCD1}">
              <a14:hiddenFill xmlns:a14="http://schemas.microsoft.com/office/drawing/2010/main">
                <a:solidFill>
                  <a:schemeClr val="accent1"/>
                </a:solidFill>
              </a14:hiddenFill>
            </a:ext>
          </a:extLst>
        </p:spPr>
      </p:pic>
      <p:pic>
        <p:nvPicPr>
          <p:cNvPr id="7" name="Picture 27"/>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2286000" y="2734963"/>
            <a:ext cx="1981200" cy="3920845"/>
          </a:xfrm>
          <a:prstGeom prst="rect">
            <a:avLst/>
          </a:prstGeom>
          <a:noFill/>
          <a:ln w="9525">
            <a:solidFill>
              <a:srgbClr val="00FF00"/>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80628288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Grp="1" noChangeAspect="1" noChangeArrowheads="1"/>
          </p:cNvPicPr>
          <p:nvPr>
            <p:ph idx="4294967295"/>
          </p:nvPr>
        </p:nvPicPr>
        <p:blipFill>
          <a:blip r:embed="rId2" cstate="print">
            <a:extLst>
              <a:ext uri="{28A0092B-C50C-407E-A947-70E740481C1C}">
                <a14:useLocalDpi xmlns:a14="http://schemas.microsoft.com/office/drawing/2010/main" val="0"/>
              </a:ext>
            </a:extLst>
          </a:blip>
          <a:srcRect/>
          <a:stretch>
            <a:fillRect/>
          </a:stretch>
        </p:blipFill>
        <p:spPr>
          <a:xfrm>
            <a:off x="2590800" y="3886200"/>
            <a:ext cx="4114800" cy="1466850"/>
          </a:xfrm>
          <a:noFill/>
          <a:ln w="19050">
            <a:solidFill>
              <a:srgbClr val="FF0066"/>
            </a:solidFill>
          </a:ln>
        </p:spPr>
      </p:pic>
      <p:sp>
        <p:nvSpPr>
          <p:cNvPr id="23555" name="Text Box 3"/>
          <p:cNvSpPr txBox="1">
            <a:spLocks noChangeArrowheads="1"/>
          </p:cNvSpPr>
          <p:nvPr/>
        </p:nvSpPr>
        <p:spPr bwMode="auto">
          <a:xfrm>
            <a:off x="2057400" y="5791200"/>
            <a:ext cx="5257800" cy="646331"/>
          </a:xfrm>
          <a:prstGeom prst="rect">
            <a:avLst/>
          </a:prstGeom>
          <a:noFill/>
          <a:ln w="9525">
            <a:noFill/>
            <a:miter lim="800000"/>
            <a:headEnd/>
            <a:tailEnd/>
          </a:ln>
        </p:spPr>
        <p:txBody>
          <a:bodyPr wrap="square">
            <a:spAutoFit/>
          </a:bodyPr>
          <a:lstStyle/>
          <a:p>
            <a:r>
              <a:rPr lang="en-US" sz="3600" dirty="0">
                <a:solidFill>
                  <a:srgbClr val="00FF00"/>
                </a:solidFill>
                <a:effectLst>
                  <a:outerShdw blurRad="38100" dist="38100" dir="2700000" algn="tl">
                    <a:srgbClr val="000000">
                      <a:alpha val="43137"/>
                    </a:srgbClr>
                  </a:outerShdw>
                </a:effectLst>
                <a:latin typeface="Lucida Sans" pitchFamily="34" charset="0"/>
              </a:rPr>
              <a:t>http://ipm.ifas.ufl.edu</a:t>
            </a:r>
          </a:p>
        </p:txBody>
      </p:sp>
      <p:sp>
        <p:nvSpPr>
          <p:cNvPr id="23556" name="Text Box 5"/>
          <p:cNvSpPr txBox="1">
            <a:spLocks noChangeArrowheads="1"/>
          </p:cNvSpPr>
          <p:nvPr/>
        </p:nvSpPr>
        <p:spPr bwMode="auto">
          <a:xfrm>
            <a:off x="1219200" y="2590800"/>
            <a:ext cx="6629400" cy="584775"/>
          </a:xfrm>
          <a:prstGeom prst="rect">
            <a:avLst/>
          </a:prstGeom>
          <a:solidFill>
            <a:srgbClr val="0000FF"/>
          </a:solidFill>
          <a:ln w="12700">
            <a:solidFill>
              <a:schemeClr val="bg1"/>
            </a:solidFill>
            <a:miter lim="800000"/>
            <a:headEnd/>
            <a:tailEnd/>
          </a:ln>
        </p:spPr>
        <p:txBody>
          <a:bodyPr wrap="square">
            <a:spAutoFit/>
          </a:bodyPr>
          <a:lstStyle/>
          <a:p>
            <a:pPr>
              <a:spcBef>
                <a:spcPct val="50000"/>
              </a:spcBef>
            </a:pPr>
            <a:r>
              <a:rPr lang="en-US" sz="3200" dirty="0">
                <a:solidFill>
                  <a:srgbClr val="FFFF00"/>
                </a:solidFill>
              </a:rPr>
              <a:t>http</a:t>
            </a:r>
            <a:r>
              <a:rPr lang="en-US" sz="3200" dirty="0" smtClean="0">
                <a:solidFill>
                  <a:srgbClr val="FFFF00"/>
                </a:solidFill>
              </a:rPr>
              <a:t>://www.floridalivestockagents.org</a:t>
            </a:r>
            <a:endParaRPr lang="en-US" sz="3200" dirty="0">
              <a:solidFill>
                <a:srgbClr val="FFFF00"/>
              </a:solidFill>
            </a:endParaRPr>
          </a:p>
        </p:txBody>
      </p:sp>
      <p:pic>
        <p:nvPicPr>
          <p:cNvPr id="88066" name="Picture 2" descr="UNIVERSITY OF FLORIDA ENTOMOLOGY AND NEMATOLOGY DEPARTMENT">
            <a:hlinkClick r:id=""/>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0" y="685800"/>
            <a:ext cx="8511693" cy="1066800"/>
          </a:xfrm>
          <a:prstGeom prst="rect">
            <a:avLst/>
          </a:prstGeom>
          <a:noFill/>
          <a:ln w="12700">
            <a:solidFill>
              <a:srgbClr val="00FF00"/>
            </a:solidFill>
          </a:ln>
        </p:spPr>
      </p:pic>
    </p:spTree>
    <p:extLst>
      <p:ext uri="{BB962C8B-B14F-4D97-AF65-F5344CB8AC3E}">
        <p14:creationId xmlns:p14="http://schemas.microsoft.com/office/powerpoint/2010/main" val="21173984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a:xfrm>
            <a:off x="800100" y="1676400"/>
            <a:ext cx="7772400" cy="914400"/>
          </a:xfrm>
        </p:spPr>
        <p:txBody>
          <a:bodyPr/>
          <a:lstStyle/>
          <a:p>
            <a:pPr>
              <a:defRPr/>
            </a:pPr>
            <a:r>
              <a:rPr lang="en-US" sz="4000" dirty="0">
                <a:solidFill>
                  <a:srgbClr val="00FF00"/>
                </a:solidFill>
              </a:rPr>
              <a:t>Extension Diagnostic Services</a:t>
            </a:r>
          </a:p>
        </p:txBody>
      </p:sp>
      <p:sp>
        <p:nvSpPr>
          <p:cNvPr id="5123" name="Rectangle 3"/>
          <p:cNvSpPr>
            <a:spLocks noGrp="1" noChangeArrowheads="1"/>
          </p:cNvSpPr>
          <p:nvPr>
            <p:ph type="subTitle" idx="1"/>
          </p:nvPr>
        </p:nvSpPr>
        <p:spPr>
          <a:xfrm>
            <a:off x="152400" y="2895600"/>
            <a:ext cx="8915400" cy="1219200"/>
          </a:xfrm>
        </p:spPr>
        <p:txBody>
          <a:bodyPr/>
          <a:lstStyle/>
          <a:p>
            <a:pPr>
              <a:defRPr/>
            </a:pPr>
            <a:r>
              <a:rPr lang="en-US" sz="2800" dirty="0"/>
              <a:t>What can the Gainesville campus diagnostic </a:t>
            </a:r>
            <a:r>
              <a:rPr lang="en-US" sz="2800" dirty="0" smtClean="0"/>
              <a:t>laboratories </a:t>
            </a:r>
            <a:r>
              <a:rPr lang="en-US" sz="2800" dirty="0"/>
              <a:t>do for a master gardener volunteer client?</a:t>
            </a:r>
          </a:p>
          <a:p>
            <a:pPr>
              <a:defRPr/>
            </a:pPr>
            <a:endParaRPr lang="en-US" sz="2800" dirty="0"/>
          </a:p>
          <a:p>
            <a:pPr>
              <a:defRPr/>
            </a:pPr>
            <a:endParaRPr lang="en-US" sz="2800" dirty="0"/>
          </a:p>
          <a:p>
            <a:pPr>
              <a:defRPr/>
            </a:pPr>
            <a:endParaRPr lang="en-US" dirty="0"/>
          </a:p>
        </p:txBody>
      </p:sp>
      <p:pic>
        <p:nvPicPr>
          <p:cNvPr id="27652" name="Picture 8" descr="County Logo"/>
          <p:cNvPicPr>
            <a:picLocks noChangeAspect="1" noChangeArrowheads="1"/>
          </p:cNvPicPr>
          <p:nvPr/>
        </p:nvPicPr>
        <p:blipFill>
          <a:blip r:embed="rId2"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7315200" y="0"/>
            <a:ext cx="16002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3300"/>
                </a:solidFill>
                <a:miter lim="800000"/>
                <a:headEnd/>
                <a:tailEnd/>
              </a14:hiddenLine>
            </a:ext>
          </a:extLst>
        </p:spPr>
      </p:pic>
      <p:pic>
        <p:nvPicPr>
          <p:cNvPr id="27653" name="Picture 9" descr="color-horiz-mg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5913" y="203200"/>
            <a:ext cx="2427287" cy="1206500"/>
          </a:xfrm>
          <a:prstGeom prst="rect">
            <a:avLst/>
          </a:prstGeom>
          <a:noFill/>
          <a:ln w="38100">
            <a:solidFill>
              <a:srgbClr val="003300"/>
            </a:solidFill>
            <a:miter lim="800000"/>
            <a:headEnd/>
            <a:tailEnd/>
          </a:ln>
          <a:extLst>
            <a:ext uri="{909E8E84-426E-40DD-AFC4-6F175D3DCCD1}">
              <a14:hiddenFill xmlns:a14="http://schemas.microsoft.com/office/drawing/2010/main">
                <a:solidFill>
                  <a:srgbClr val="FFFFFF"/>
                </a:solidFill>
              </a14:hiddenFill>
            </a:ext>
          </a:extLst>
        </p:spPr>
      </p:pic>
      <p:sp>
        <p:nvSpPr>
          <p:cNvPr id="27654" name="TextBox 1"/>
          <p:cNvSpPr txBox="1">
            <a:spLocks noChangeArrowheads="1"/>
          </p:cNvSpPr>
          <p:nvPr/>
        </p:nvSpPr>
        <p:spPr bwMode="auto">
          <a:xfrm>
            <a:off x="1752600" y="4191000"/>
            <a:ext cx="5715000"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r>
              <a:rPr lang="en-US" altLang="en-US" sz="2800"/>
              <a:t>Anthony Camerino</a:t>
            </a:r>
          </a:p>
          <a:p>
            <a:pPr algn="ctr"/>
            <a:r>
              <a:rPr lang="en-US" altLang="en-US" sz="2800"/>
              <a:t>Citrus County Extension</a:t>
            </a:r>
          </a:p>
          <a:p>
            <a:pPr algn="ctr"/>
            <a:r>
              <a:rPr lang="en-US" altLang="en-US" sz="2800"/>
              <a:t>Master Gardener Volunteer Coordinator</a:t>
            </a:r>
          </a:p>
        </p:txBody>
      </p:sp>
      <p:sp>
        <p:nvSpPr>
          <p:cNvPr id="27655" name="TextBox 2"/>
          <p:cNvSpPr txBox="1">
            <a:spLocks noChangeArrowheads="1"/>
          </p:cNvSpPr>
          <p:nvPr/>
        </p:nvSpPr>
        <p:spPr bwMode="auto">
          <a:xfrm>
            <a:off x="2057400" y="6096000"/>
            <a:ext cx="6019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altLang="en-US" sz="2400">
                <a:solidFill>
                  <a:srgbClr val="FFFF00"/>
                </a:solidFill>
              </a:rPr>
              <a:t>IPM Florida Presentation Number 18</a:t>
            </a:r>
          </a:p>
        </p:txBody>
      </p:sp>
    </p:spTree>
    <p:extLst>
      <p:ext uri="{BB962C8B-B14F-4D97-AF65-F5344CB8AC3E}">
        <p14:creationId xmlns:p14="http://schemas.microsoft.com/office/powerpoint/2010/main" val="254197657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5" descr="ma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8" y="-3175"/>
            <a:ext cx="9355138" cy="6858000"/>
          </a:xfrm>
          <a:prstGeom prst="rect">
            <a:avLst/>
          </a:prstGeom>
          <a:noFill/>
          <a:ln w="254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6150" name="Picture 6" descr="soil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73363" y="2587625"/>
            <a:ext cx="1600200" cy="1676400"/>
          </a:xfrm>
          <a:prstGeom prst="rect">
            <a:avLst/>
          </a:prstGeom>
          <a:noFill/>
          <a:ln w="508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6151" name="Picture 7" descr="en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46200" y="3962400"/>
            <a:ext cx="2227263" cy="1577975"/>
          </a:xfrm>
          <a:prstGeom prst="rect">
            <a:avLst/>
          </a:prstGeom>
          <a:noFill/>
          <a:ln w="508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6152" name="Picture 8" descr="planti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43600" y="1600200"/>
            <a:ext cx="1830388" cy="1587500"/>
          </a:xfrm>
          <a:prstGeom prst="rect">
            <a:avLst/>
          </a:prstGeom>
          <a:noFill/>
          <a:ln w="508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6153" name="Picture 9" descr="plantpath"/>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10000" y="3581400"/>
            <a:ext cx="1981200" cy="1779588"/>
          </a:xfrm>
          <a:prstGeom prst="rect">
            <a:avLst/>
          </a:prstGeom>
          <a:noFill/>
          <a:ln w="508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6155" name="Text Box 11"/>
          <p:cNvSpPr txBox="1">
            <a:spLocks noChangeArrowheads="1"/>
          </p:cNvSpPr>
          <p:nvPr/>
        </p:nvSpPr>
        <p:spPr bwMode="auto">
          <a:xfrm>
            <a:off x="2773363" y="2590800"/>
            <a:ext cx="1600200" cy="581025"/>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r>
              <a:rPr lang="en-US" altLang="en-US" sz="1600">
                <a:solidFill>
                  <a:srgbClr val="000000"/>
                </a:solidFill>
              </a:rPr>
              <a:t>Extension Soil Testing Lab</a:t>
            </a:r>
          </a:p>
        </p:txBody>
      </p:sp>
      <p:sp>
        <p:nvSpPr>
          <p:cNvPr id="6156" name="Text Box 12"/>
          <p:cNvSpPr txBox="1">
            <a:spLocks noChangeArrowheads="1"/>
          </p:cNvSpPr>
          <p:nvPr/>
        </p:nvSpPr>
        <p:spPr bwMode="auto">
          <a:xfrm>
            <a:off x="3810000" y="3581400"/>
            <a:ext cx="1981200" cy="825500"/>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r>
              <a:rPr lang="en-US" altLang="en-US" sz="1600">
                <a:solidFill>
                  <a:srgbClr val="000000"/>
                </a:solidFill>
              </a:rPr>
              <a:t>Plant Disease Clinic &amp; Nematode Assay Lab</a:t>
            </a:r>
          </a:p>
        </p:txBody>
      </p:sp>
      <p:sp>
        <p:nvSpPr>
          <p:cNvPr id="6157" name="Text Box 13"/>
          <p:cNvSpPr txBox="1">
            <a:spLocks noChangeArrowheads="1"/>
          </p:cNvSpPr>
          <p:nvPr/>
        </p:nvSpPr>
        <p:spPr bwMode="auto">
          <a:xfrm>
            <a:off x="1346200" y="3962400"/>
            <a:ext cx="2227263" cy="336550"/>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r>
              <a:rPr lang="en-US" altLang="en-US" sz="1600">
                <a:solidFill>
                  <a:srgbClr val="000000"/>
                </a:solidFill>
              </a:rPr>
              <a:t>Insect Identification Lab</a:t>
            </a:r>
          </a:p>
        </p:txBody>
      </p:sp>
      <p:sp>
        <p:nvSpPr>
          <p:cNvPr id="6158" name="Text Box 14"/>
          <p:cNvSpPr txBox="1">
            <a:spLocks noChangeArrowheads="1"/>
          </p:cNvSpPr>
          <p:nvPr/>
        </p:nvSpPr>
        <p:spPr bwMode="auto">
          <a:xfrm>
            <a:off x="5943600" y="1600200"/>
            <a:ext cx="1828800" cy="584200"/>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r>
              <a:rPr lang="en-US" altLang="en-US" sz="1600">
                <a:solidFill>
                  <a:srgbClr val="000000"/>
                </a:solidFill>
              </a:rPr>
              <a:t>Plant Identification</a:t>
            </a:r>
          </a:p>
        </p:txBody>
      </p:sp>
    </p:spTree>
    <p:extLst>
      <p:ext uri="{BB962C8B-B14F-4D97-AF65-F5344CB8AC3E}">
        <p14:creationId xmlns:p14="http://schemas.microsoft.com/office/powerpoint/2010/main" val="298772139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nodeType="clickEffect">
                                  <p:stCondLst>
                                    <p:cond delay="0"/>
                                  </p:stCondLst>
                                  <p:iterate type="lt">
                                    <p:tmPct val="5000"/>
                                  </p:iterate>
                                  <p:childTnLst>
                                    <p:set>
                                      <p:cBhvr>
                                        <p:cTn id="6" dur="1" fill="hold">
                                          <p:stCondLst>
                                            <p:cond delay="0"/>
                                          </p:stCondLst>
                                        </p:cTn>
                                        <p:tgtEl>
                                          <p:spTgt spid="6150"/>
                                        </p:tgtEl>
                                        <p:attrNameLst>
                                          <p:attrName>style.visibility</p:attrName>
                                        </p:attrNameLst>
                                      </p:cBhvr>
                                      <p:to>
                                        <p:strVal val="visible"/>
                                      </p:to>
                                    </p:set>
                                    <p:anim calcmode="lin" valueType="num">
                                      <p:cBhvr>
                                        <p:cTn id="7" dur="1000" fill="hold"/>
                                        <p:tgtEl>
                                          <p:spTgt spid="6150"/>
                                        </p:tgtEl>
                                        <p:attrNameLst>
                                          <p:attrName>ppt_w</p:attrName>
                                        </p:attrNameLst>
                                      </p:cBhvr>
                                      <p:tavLst>
                                        <p:tav tm="0">
                                          <p:val>
                                            <p:fltVal val="0"/>
                                          </p:val>
                                        </p:tav>
                                        <p:tav tm="100000">
                                          <p:val>
                                            <p:strVal val="#ppt_w"/>
                                          </p:val>
                                        </p:tav>
                                      </p:tavLst>
                                    </p:anim>
                                    <p:anim calcmode="lin" valueType="num">
                                      <p:cBhvr>
                                        <p:cTn id="8" dur="1000" fill="hold"/>
                                        <p:tgtEl>
                                          <p:spTgt spid="6150"/>
                                        </p:tgtEl>
                                        <p:attrNameLst>
                                          <p:attrName>ppt_h</p:attrName>
                                        </p:attrNameLst>
                                      </p:cBhvr>
                                      <p:tavLst>
                                        <p:tav tm="0">
                                          <p:val>
                                            <p:fltVal val="0"/>
                                          </p:val>
                                        </p:tav>
                                        <p:tav tm="100000">
                                          <p:val>
                                            <p:strVal val="#ppt_h"/>
                                          </p:val>
                                        </p:tav>
                                      </p:tavLst>
                                    </p:anim>
                                    <p:anim calcmode="lin" valueType="num">
                                      <p:cBhvr>
                                        <p:cTn id="9" dur="1000" fill="hold"/>
                                        <p:tgtEl>
                                          <p:spTgt spid="6150"/>
                                        </p:tgtEl>
                                        <p:attrNameLst>
                                          <p:attrName>style.rotation</p:attrName>
                                        </p:attrNameLst>
                                      </p:cBhvr>
                                      <p:tavLst>
                                        <p:tav tm="0">
                                          <p:val>
                                            <p:fltVal val="90"/>
                                          </p:val>
                                        </p:tav>
                                        <p:tav tm="100000">
                                          <p:val>
                                            <p:fltVal val="0"/>
                                          </p:val>
                                        </p:tav>
                                      </p:tavLst>
                                    </p:anim>
                                    <p:animEffect transition="in" filter="fade">
                                      <p:cBhvr>
                                        <p:cTn id="10" dur="1000"/>
                                        <p:tgtEl>
                                          <p:spTgt spid="6150"/>
                                        </p:tgtEl>
                                      </p:cBhvr>
                                    </p:animEffect>
                                  </p:childTnLst>
                                </p:cTn>
                              </p:par>
                            </p:childTnLst>
                          </p:cTn>
                        </p:par>
                        <p:par>
                          <p:cTn id="11" fill="hold" nodeType="afterGroup">
                            <p:stCondLst>
                              <p:cond delay="1000"/>
                            </p:stCondLst>
                            <p:childTnLst>
                              <p:par>
                                <p:cTn id="12" presetID="10" presetClass="entr" presetSubtype="0" fill="hold" grpId="0" nodeType="afterEffect">
                                  <p:stCondLst>
                                    <p:cond delay="0"/>
                                  </p:stCondLst>
                                  <p:childTnLst>
                                    <p:set>
                                      <p:cBhvr>
                                        <p:cTn id="13" dur="1" fill="hold">
                                          <p:stCondLst>
                                            <p:cond delay="0"/>
                                          </p:stCondLst>
                                        </p:cTn>
                                        <p:tgtEl>
                                          <p:spTgt spid="6155"/>
                                        </p:tgtEl>
                                        <p:attrNameLst>
                                          <p:attrName>style.visibility</p:attrName>
                                        </p:attrNameLst>
                                      </p:cBhvr>
                                      <p:to>
                                        <p:strVal val="visible"/>
                                      </p:to>
                                    </p:set>
                                    <p:animEffect transition="in" filter="fade">
                                      <p:cBhvr>
                                        <p:cTn id="14" dur="500"/>
                                        <p:tgtEl>
                                          <p:spTgt spid="6155"/>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31" presetClass="entr" presetSubtype="0" fill="hold" nodeType="clickEffect">
                                  <p:stCondLst>
                                    <p:cond delay="0"/>
                                  </p:stCondLst>
                                  <p:iterate type="lt">
                                    <p:tmPct val="5000"/>
                                  </p:iterate>
                                  <p:childTnLst>
                                    <p:set>
                                      <p:cBhvr>
                                        <p:cTn id="18" dur="1" fill="hold">
                                          <p:stCondLst>
                                            <p:cond delay="0"/>
                                          </p:stCondLst>
                                        </p:cTn>
                                        <p:tgtEl>
                                          <p:spTgt spid="6151"/>
                                        </p:tgtEl>
                                        <p:attrNameLst>
                                          <p:attrName>style.visibility</p:attrName>
                                        </p:attrNameLst>
                                      </p:cBhvr>
                                      <p:to>
                                        <p:strVal val="visible"/>
                                      </p:to>
                                    </p:set>
                                    <p:anim calcmode="lin" valueType="num">
                                      <p:cBhvr>
                                        <p:cTn id="19" dur="1000" fill="hold"/>
                                        <p:tgtEl>
                                          <p:spTgt spid="6151"/>
                                        </p:tgtEl>
                                        <p:attrNameLst>
                                          <p:attrName>ppt_w</p:attrName>
                                        </p:attrNameLst>
                                      </p:cBhvr>
                                      <p:tavLst>
                                        <p:tav tm="0">
                                          <p:val>
                                            <p:fltVal val="0"/>
                                          </p:val>
                                        </p:tav>
                                        <p:tav tm="100000">
                                          <p:val>
                                            <p:strVal val="#ppt_w"/>
                                          </p:val>
                                        </p:tav>
                                      </p:tavLst>
                                    </p:anim>
                                    <p:anim calcmode="lin" valueType="num">
                                      <p:cBhvr>
                                        <p:cTn id="20" dur="1000" fill="hold"/>
                                        <p:tgtEl>
                                          <p:spTgt spid="6151"/>
                                        </p:tgtEl>
                                        <p:attrNameLst>
                                          <p:attrName>ppt_h</p:attrName>
                                        </p:attrNameLst>
                                      </p:cBhvr>
                                      <p:tavLst>
                                        <p:tav tm="0">
                                          <p:val>
                                            <p:fltVal val="0"/>
                                          </p:val>
                                        </p:tav>
                                        <p:tav tm="100000">
                                          <p:val>
                                            <p:strVal val="#ppt_h"/>
                                          </p:val>
                                        </p:tav>
                                      </p:tavLst>
                                    </p:anim>
                                    <p:anim calcmode="lin" valueType="num">
                                      <p:cBhvr>
                                        <p:cTn id="21" dur="1000" fill="hold"/>
                                        <p:tgtEl>
                                          <p:spTgt spid="6151"/>
                                        </p:tgtEl>
                                        <p:attrNameLst>
                                          <p:attrName>style.rotation</p:attrName>
                                        </p:attrNameLst>
                                      </p:cBhvr>
                                      <p:tavLst>
                                        <p:tav tm="0">
                                          <p:val>
                                            <p:fltVal val="90"/>
                                          </p:val>
                                        </p:tav>
                                        <p:tav tm="100000">
                                          <p:val>
                                            <p:fltVal val="0"/>
                                          </p:val>
                                        </p:tav>
                                      </p:tavLst>
                                    </p:anim>
                                    <p:animEffect transition="in" filter="fade">
                                      <p:cBhvr>
                                        <p:cTn id="22" dur="1000"/>
                                        <p:tgtEl>
                                          <p:spTgt spid="6151"/>
                                        </p:tgtEl>
                                      </p:cBhvr>
                                    </p:animEffect>
                                  </p:childTnLst>
                                </p:cTn>
                              </p:par>
                            </p:childTnLst>
                          </p:cTn>
                        </p:par>
                        <p:par>
                          <p:cTn id="23" fill="hold" nodeType="afterGroup">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6157"/>
                                        </p:tgtEl>
                                        <p:attrNameLst>
                                          <p:attrName>style.visibility</p:attrName>
                                        </p:attrNameLst>
                                      </p:cBhvr>
                                      <p:to>
                                        <p:strVal val="visible"/>
                                      </p:to>
                                    </p:set>
                                    <p:animEffect transition="in" filter="fade">
                                      <p:cBhvr>
                                        <p:cTn id="26" dur="500"/>
                                        <p:tgtEl>
                                          <p:spTgt spid="6157"/>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31" presetClass="entr" presetSubtype="0" fill="hold" nodeType="clickEffect">
                                  <p:stCondLst>
                                    <p:cond delay="0"/>
                                  </p:stCondLst>
                                  <p:iterate type="lt">
                                    <p:tmPct val="5000"/>
                                  </p:iterate>
                                  <p:childTnLst>
                                    <p:set>
                                      <p:cBhvr>
                                        <p:cTn id="30" dur="1" fill="hold">
                                          <p:stCondLst>
                                            <p:cond delay="0"/>
                                          </p:stCondLst>
                                        </p:cTn>
                                        <p:tgtEl>
                                          <p:spTgt spid="6152"/>
                                        </p:tgtEl>
                                        <p:attrNameLst>
                                          <p:attrName>style.visibility</p:attrName>
                                        </p:attrNameLst>
                                      </p:cBhvr>
                                      <p:to>
                                        <p:strVal val="visible"/>
                                      </p:to>
                                    </p:set>
                                    <p:anim calcmode="lin" valueType="num">
                                      <p:cBhvr>
                                        <p:cTn id="31" dur="1000" fill="hold"/>
                                        <p:tgtEl>
                                          <p:spTgt spid="6152"/>
                                        </p:tgtEl>
                                        <p:attrNameLst>
                                          <p:attrName>ppt_w</p:attrName>
                                        </p:attrNameLst>
                                      </p:cBhvr>
                                      <p:tavLst>
                                        <p:tav tm="0">
                                          <p:val>
                                            <p:fltVal val="0"/>
                                          </p:val>
                                        </p:tav>
                                        <p:tav tm="100000">
                                          <p:val>
                                            <p:strVal val="#ppt_w"/>
                                          </p:val>
                                        </p:tav>
                                      </p:tavLst>
                                    </p:anim>
                                    <p:anim calcmode="lin" valueType="num">
                                      <p:cBhvr>
                                        <p:cTn id="32" dur="1000" fill="hold"/>
                                        <p:tgtEl>
                                          <p:spTgt spid="6152"/>
                                        </p:tgtEl>
                                        <p:attrNameLst>
                                          <p:attrName>ppt_h</p:attrName>
                                        </p:attrNameLst>
                                      </p:cBhvr>
                                      <p:tavLst>
                                        <p:tav tm="0">
                                          <p:val>
                                            <p:fltVal val="0"/>
                                          </p:val>
                                        </p:tav>
                                        <p:tav tm="100000">
                                          <p:val>
                                            <p:strVal val="#ppt_h"/>
                                          </p:val>
                                        </p:tav>
                                      </p:tavLst>
                                    </p:anim>
                                    <p:anim calcmode="lin" valueType="num">
                                      <p:cBhvr>
                                        <p:cTn id="33" dur="1000" fill="hold"/>
                                        <p:tgtEl>
                                          <p:spTgt spid="6152"/>
                                        </p:tgtEl>
                                        <p:attrNameLst>
                                          <p:attrName>style.rotation</p:attrName>
                                        </p:attrNameLst>
                                      </p:cBhvr>
                                      <p:tavLst>
                                        <p:tav tm="0">
                                          <p:val>
                                            <p:fltVal val="90"/>
                                          </p:val>
                                        </p:tav>
                                        <p:tav tm="100000">
                                          <p:val>
                                            <p:fltVal val="0"/>
                                          </p:val>
                                        </p:tav>
                                      </p:tavLst>
                                    </p:anim>
                                    <p:animEffect transition="in" filter="fade">
                                      <p:cBhvr>
                                        <p:cTn id="34" dur="1000"/>
                                        <p:tgtEl>
                                          <p:spTgt spid="6152"/>
                                        </p:tgtEl>
                                      </p:cBhvr>
                                    </p:animEffect>
                                  </p:childTnLst>
                                </p:cTn>
                              </p:par>
                            </p:childTnLst>
                          </p:cTn>
                        </p:par>
                        <p:par>
                          <p:cTn id="35" fill="hold" nodeType="afterGroup">
                            <p:stCondLst>
                              <p:cond delay="1000"/>
                            </p:stCondLst>
                            <p:childTnLst>
                              <p:par>
                                <p:cTn id="36" presetID="10" presetClass="entr" presetSubtype="0" fill="hold" grpId="0" nodeType="afterEffect">
                                  <p:stCondLst>
                                    <p:cond delay="0"/>
                                  </p:stCondLst>
                                  <p:childTnLst>
                                    <p:set>
                                      <p:cBhvr>
                                        <p:cTn id="37" dur="1" fill="hold">
                                          <p:stCondLst>
                                            <p:cond delay="0"/>
                                          </p:stCondLst>
                                        </p:cTn>
                                        <p:tgtEl>
                                          <p:spTgt spid="6158"/>
                                        </p:tgtEl>
                                        <p:attrNameLst>
                                          <p:attrName>style.visibility</p:attrName>
                                        </p:attrNameLst>
                                      </p:cBhvr>
                                      <p:to>
                                        <p:strVal val="visible"/>
                                      </p:to>
                                    </p:set>
                                    <p:animEffect transition="in" filter="fade">
                                      <p:cBhvr>
                                        <p:cTn id="38" dur="500"/>
                                        <p:tgtEl>
                                          <p:spTgt spid="6158"/>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31" presetClass="entr" presetSubtype="0" fill="hold" nodeType="clickEffect">
                                  <p:stCondLst>
                                    <p:cond delay="0"/>
                                  </p:stCondLst>
                                  <p:iterate type="lt">
                                    <p:tmPct val="5000"/>
                                  </p:iterate>
                                  <p:childTnLst>
                                    <p:set>
                                      <p:cBhvr>
                                        <p:cTn id="42" dur="1" fill="hold">
                                          <p:stCondLst>
                                            <p:cond delay="0"/>
                                          </p:stCondLst>
                                        </p:cTn>
                                        <p:tgtEl>
                                          <p:spTgt spid="6153"/>
                                        </p:tgtEl>
                                        <p:attrNameLst>
                                          <p:attrName>style.visibility</p:attrName>
                                        </p:attrNameLst>
                                      </p:cBhvr>
                                      <p:to>
                                        <p:strVal val="visible"/>
                                      </p:to>
                                    </p:set>
                                    <p:anim calcmode="lin" valueType="num">
                                      <p:cBhvr>
                                        <p:cTn id="43" dur="1000" fill="hold"/>
                                        <p:tgtEl>
                                          <p:spTgt spid="6153"/>
                                        </p:tgtEl>
                                        <p:attrNameLst>
                                          <p:attrName>ppt_w</p:attrName>
                                        </p:attrNameLst>
                                      </p:cBhvr>
                                      <p:tavLst>
                                        <p:tav tm="0">
                                          <p:val>
                                            <p:fltVal val="0"/>
                                          </p:val>
                                        </p:tav>
                                        <p:tav tm="100000">
                                          <p:val>
                                            <p:strVal val="#ppt_w"/>
                                          </p:val>
                                        </p:tav>
                                      </p:tavLst>
                                    </p:anim>
                                    <p:anim calcmode="lin" valueType="num">
                                      <p:cBhvr>
                                        <p:cTn id="44" dur="1000" fill="hold"/>
                                        <p:tgtEl>
                                          <p:spTgt spid="6153"/>
                                        </p:tgtEl>
                                        <p:attrNameLst>
                                          <p:attrName>ppt_h</p:attrName>
                                        </p:attrNameLst>
                                      </p:cBhvr>
                                      <p:tavLst>
                                        <p:tav tm="0">
                                          <p:val>
                                            <p:fltVal val="0"/>
                                          </p:val>
                                        </p:tav>
                                        <p:tav tm="100000">
                                          <p:val>
                                            <p:strVal val="#ppt_h"/>
                                          </p:val>
                                        </p:tav>
                                      </p:tavLst>
                                    </p:anim>
                                    <p:anim calcmode="lin" valueType="num">
                                      <p:cBhvr>
                                        <p:cTn id="45" dur="1000" fill="hold"/>
                                        <p:tgtEl>
                                          <p:spTgt spid="6153"/>
                                        </p:tgtEl>
                                        <p:attrNameLst>
                                          <p:attrName>style.rotation</p:attrName>
                                        </p:attrNameLst>
                                      </p:cBhvr>
                                      <p:tavLst>
                                        <p:tav tm="0">
                                          <p:val>
                                            <p:fltVal val="90"/>
                                          </p:val>
                                        </p:tav>
                                        <p:tav tm="100000">
                                          <p:val>
                                            <p:fltVal val="0"/>
                                          </p:val>
                                        </p:tav>
                                      </p:tavLst>
                                    </p:anim>
                                    <p:animEffect transition="in" filter="fade">
                                      <p:cBhvr>
                                        <p:cTn id="46" dur="1000"/>
                                        <p:tgtEl>
                                          <p:spTgt spid="6153"/>
                                        </p:tgtEl>
                                      </p:cBhvr>
                                    </p:animEffect>
                                  </p:childTnLst>
                                </p:cTn>
                              </p:par>
                            </p:childTnLst>
                          </p:cTn>
                        </p:par>
                        <p:par>
                          <p:cTn id="47" fill="hold" nodeType="afterGroup">
                            <p:stCondLst>
                              <p:cond delay="1000"/>
                            </p:stCondLst>
                            <p:childTnLst>
                              <p:par>
                                <p:cTn id="48" presetID="10" presetClass="entr" presetSubtype="0" fill="hold" grpId="0" nodeType="afterEffect">
                                  <p:stCondLst>
                                    <p:cond delay="0"/>
                                  </p:stCondLst>
                                  <p:childTnLst>
                                    <p:set>
                                      <p:cBhvr>
                                        <p:cTn id="49" dur="1" fill="hold">
                                          <p:stCondLst>
                                            <p:cond delay="0"/>
                                          </p:stCondLst>
                                        </p:cTn>
                                        <p:tgtEl>
                                          <p:spTgt spid="6156"/>
                                        </p:tgtEl>
                                        <p:attrNameLst>
                                          <p:attrName>style.visibility</p:attrName>
                                        </p:attrNameLst>
                                      </p:cBhvr>
                                      <p:to>
                                        <p:strVal val="visible"/>
                                      </p:to>
                                    </p:set>
                                    <p:animEffect transition="in" filter="fade">
                                      <p:cBhvr>
                                        <p:cTn id="50" dur="500"/>
                                        <p:tgtEl>
                                          <p:spTgt spid="61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55" grpId="0" animBg="1"/>
      <p:bldP spid="6156" grpId="0" animBg="1"/>
      <p:bldP spid="6157" grpId="0" animBg="1"/>
      <p:bldP spid="615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www.destination360.com/travel/vacations/images/s/best-florida-vacation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457200"/>
            <a:ext cx="7599363" cy="6079490"/>
          </a:xfrm>
          <a:prstGeom prst="rect">
            <a:avLst/>
          </a:prstGeom>
          <a:noFill/>
          <a:ln>
            <a:solidFill>
              <a:srgbClr val="00FF00"/>
            </a:solidFill>
          </a:ln>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066800" y="2057400"/>
            <a:ext cx="1828800" cy="2677656"/>
          </a:xfrm>
          <a:prstGeom prst="rect">
            <a:avLst/>
          </a:prstGeom>
          <a:noFill/>
          <a:ln>
            <a:solidFill>
              <a:srgbClr val="CCFF66"/>
            </a:solidFill>
          </a:ln>
        </p:spPr>
        <p:txBody>
          <a:bodyPr wrap="square" rtlCol="0">
            <a:spAutoFit/>
          </a:bodyPr>
          <a:lstStyle/>
          <a:p>
            <a:r>
              <a:rPr lang="en-US" sz="2400" dirty="0" smtClean="0">
                <a:solidFill>
                  <a:schemeClr val="bg1"/>
                </a:solidFill>
              </a:rPr>
              <a:t>Water</a:t>
            </a:r>
          </a:p>
          <a:p>
            <a:r>
              <a:rPr lang="en-US" sz="2400" dirty="0" smtClean="0">
                <a:solidFill>
                  <a:schemeClr val="bg1"/>
                </a:solidFill>
              </a:rPr>
              <a:t>Fertilizer</a:t>
            </a:r>
          </a:p>
          <a:p>
            <a:r>
              <a:rPr lang="en-US" sz="2400" dirty="0" smtClean="0">
                <a:solidFill>
                  <a:schemeClr val="bg1"/>
                </a:solidFill>
              </a:rPr>
              <a:t>Insecticides</a:t>
            </a:r>
          </a:p>
          <a:p>
            <a:r>
              <a:rPr lang="en-US" sz="2400" dirty="0" smtClean="0">
                <a:solidFill>
                  <a:schemeClr val="bg1"/>
                </a:solidFill>
              </a:rPr>
              <a:t>Mowing</a:t>
            </a:r>
          </a:p>
          <a:p>
            <a:r>
              <a:rPr lang="en-US" sz="2400" dirty="0" smtClean="0">
                <a:solidFill>
                  <a:schemeClr val="bg1"/>
                </a:solidFill>
              </a:rPr>
              <a:t>Aeration</a:t>
            </a:r>
          </a:p>
          <a:p>
            <a:r>
              <a:rPr lang="en-US" sz="2400" dirty="0" smtClean="0">
                <a:solidFill>
                  <a:schemeClr val="bg1"/>
                </a:solidFill>
              </a:rPr>
              <a:t>Monitoring</a:t>
            </a:r>
          </a:p>
          <a:p>
            <a:r>
              <a:rPr lang="en-US" sz="2400" dirty="0" smtClean="0">
                <a:solidFill>
                  <a:schemeClr val="bg1"/>
                </a:solidFill>
              </a:rPr>
              <a:t>Replacement</a:t>
            </a:r>
            <a:endParaRPr lang="en-US" sz="2400" dirty="0">
              <a:solidFill>
                <a:schemeClr val="bg1"/>
              </a:solidFill>
            </a:endParaRPr>
          </a:p>
        </p:txBody>
      </p:sp>
    </p:spTree>
    <p:extLst>
      <p:ext uri="{BB962C8B-B14F-4D97-AF65-F5344CB8AC3E}">
        <p14:creationId xmlns:p14="http://schemas.microsoft.com/office/powerpoint/2010/main" val="193411267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3" name="Picture 5" descr="j007881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65213" y="1677988"/>
            <a:ext cx="2690812" cy="2513012"/>
          </a:xfrm>
          <a:prstGeom prst="rect">
            <a:avLst/>
          </a:prstGeom>
          <a:solidFill>
            <a:schemeClr val="tx1"/>
          </a:solidFill>
          <a:ln w="28575">
            <a:solidFill>
              <a:srgbClr val="00FF00"/>
            </a:solidFill>
            <a:miter lim="800000"/>
            <a:headEnd/>
            <a:tailEnd/>
          </a:ln>
        </p:spPr>
      </p:pic>
      <p:sp>
        <p:nvSpPr>
          <p:cNvPr id="48135" name="Rectangle 7"/>
          <p:cNvSpPr>
            <a:spLocks noGrp="1" noChangeArrowheads="1"/>
          </p:cNvSpPr>
          <p:nvPr>
            <p:ph type="title"/>
          </p:nvPr>
        </p:nvSpPr>
        <p:spPr>
          <a:xfrm>
            <a:off x="0" y="0"/>
            <a:ext cx="9144000" cy="1527175"/>
          </a:xfrm>
        </p:spPr>
        <p:txBody>
          <a:bodyPr/>
          <a:lstStyle/>
          <a:p>
            <a:pPr>
              <a:defRPr/>
            </a:pPr>
            <a:r>
              <a:rPr lang="en-US" sz="4000" dirty="0">
                <a:solidFill>
                  <a:srgbClr val="00FF00"/>
                </a:solidFill>
              </a:rPr>
              <a:t>How </a:t>
            </a:r>
            <a:r>
              <a:rPr lang="en-US" sz="4000" dirty="0" smtClean="0">
                <a:solidFill>
                  <a:srgbClr val="00FF00"/>
                </a:solidFill>
              </a:rPr>
              <a:t>to Send </a:t>
            </a:r>
            <a:r>
              <a:rPr lang="en-US" sz="4000" dirty="0">
                <a:solidFill>
                  <a:srgbClr val="00FF00"/>
                </a:solidFill>
              </a:rPr>
              <a:t>a </a:t>
            </a:r>
            <a:r>
              <a:rPr lang="en-US" sz="4000" dirty="0" smtClean="0">
                <a:solidFill>
                  <a:srgbClr val="00FF00"/>
                </a:solidFill>
              </a:rPr>
              <a:t>Sample </a:t>
            </a:r>
            <a:r>
              <a:rPr lang="en-US" sz="4000" dirty="0">
                <a:solidFill>
                  <a:srgbClr val="00FF00"/>
                </a:solidFill>
              </a:rPr>
              <a:t>to Gainesville and </a:t>
            </a:r>
            <a:r>
              <a:rPr lang="en-US" sz="4000" dirty="0" smtClean="0">
                <a:solidFill>
                  <a:srgbClr val="00FF00"/>
                </a:solidFill>
              </a:rPr>
              <a:t>Receive the Results</a:t>
            </a:r>
            <a:r>
              <a:rPr lang="en-US" sz="4000" dirty="0">
                <a:solidFill>
                  <a:srgbClr val="00FF00"/>
                </a:solidFill>
              </a:rPr>
              <a:t>?</a:t>
            </a:r>
          </a:p>
        </p:txBody>
      </p:sp>
      <p:sp>
        <p:nvSpPr>
          <p:cNvPr id="48137" name="Text Box 9"/>
          <p:cNvSpPr txBox="1">
            <a:spLocks noChangeArrowheads="1"/>
          </p:cNvSpPr>
          <p:nvPr/>
        </p:nvSpPr>
        <p:spPr bwMode="auto">
          <a:xfrm>
            <a:off x="457200" y="4495800"/>
            <a:ext cx="4191000" cy="1938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altLang="en-US" sz="2400">
                <a:solidFill>
                  <a:srgbClr val="FFFF00"/>
                </a:solidFill>
              </a:rPr>
              <a:t>Maybe if I put enough stuff in this box, put a stamp on it, and send it to Gainesville someone will tell me what’s wrong with my plant?</a:t>
            </a:r>
          </a:p>
        </p:txBody>
      </p:sp>
      <p:pic>
        <p:nvPicPr>
          <p:cNvPr id="48138" name="Picture 10" descr="j027854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38800" y="1585913"/>
            <a:ext cx="2119313" cy="2681287"/>
          </a:xfrm>
          <a:prstGeom prst="rect">
            <a:avLst/>
          </a:prstGeom>
          <a:solidFill>
            <a:schemeClr val="tx1"/>
          </a:solidFill>
          <a:ln w="28575">
            <a:solidFill>
              <a:srgbClr val="00FF00"/>
            </a:solidFill>
            <a:miter lim="800000"/>
            <a:headEnd/>
            <a:tailEnd/>
          </a:ln>
        </p:spPr>
      </p:pic>
      <p:sp>
        <p:nvSpPr>
          <p:cNvPr id="48139" name="Text Box 11"/>
          <p:cNvSpPr txBox="1">
            <a:spLocks noChangeArrowheads="1"/>
          </p:cNvSpPr>
          <p:nvPr/>
        </p:nvSpPr>
        <p:spPr bwMode="auto">
          <a:xfrm>
            <a:off x="5729288" y="3200400"/>
            <a:ext cx="2195512" cy="830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r>
              <a:rPr lang="en-US" altLang="en-US" sz="1600">
                <a:solidFill>
                  <a:srgbClr val="000000"/>
                </a:solidFill>
              </a:rPr>
              <a:t>Master Gardener Volunteer Plant Clinic/Phone Room</a:t>
            </a:r>
          </a:p>
        </p:txBody>
      </p:sp>
      <p:sp>
        <p:nvSpPr>
          <p:cNvPr id="48140" name="Text Box 12"/>
          <p:cNvSpPr txBox="1">
            <a:spLocks noChangeArrowheads="1"/>
          </p:cNvSpPr>
          <p:nvPr/>
        </p:nvSpPr>
        <p:spPr bwMode="auto">
          <a:xfrm>
            <a:off x="5105400" y="4506913"/>
            <a:ext cx="3733800" cy="1939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r>
              <a:rPr lang="en-US" altLang="en-US" sz="2400">
                <a:solidFill>
                  <a:srgbClr val="FFFF00"/>
                </a:solidFill>
              </a:rPr>
              <a:t>I can’t diagnosis your problem here, but I can get your sample to the right lab for an accurate and timely diagnosis.</a:t>
            </a:r>
          </a:p>
        </p:txBody>
      </p:sp>
    </p:spTree>
    <p:extLst>
      <p:ext uri="{BB962C8B-B14F-4D97-AF65-F5344CB8AC3E}">
        <p14:creationId xmlns:p14="http://schemas.microsoft.com/office/powerpoint/2010/main" val="130381764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nodeType="clickEffect">
                                  <p:stCondLst>
                                    <p:cond delay="0"/>
                                  </p:stCondLst>
                                  <p:childTnLst>
                                    <p:set>
                                      <p:cBhvr>
                                        <p:cTn id="6" dur="1" fill="hold">
                                          <p:stCondLst>
                                            <p:cond delay="0"/>
                                          </p:stCondLst>
                                        </p:cTn>
                                        <p:tgtEl>
                                          <p:spTgt spid="48133"/>
                                        </p:tgtEl>
                                        <p:attrNameLst>
                                          <p:attrName>style.visibility</p:attrName>
                                        </p:attrNameLst>
                                      </p:cBhvr>
                                      <p:to>
                                        <p:strVal val="visible"/>
                                      </p:to>
                                    </p:set>
                                    <p:anim calcmode="lin" valueType="num">
                                      <p:cBhvr additive="base">
                                        <p:cTn id="7" dur="500" fill="hold"/>
                                        <p:tgtEl>
                                          <p:spTgt spid="48133"/>
                                        </p:tgtEl>
                                        <p:attrNameLst>
                                          <p:attrName>ppt_x</p:attrName>
                                        </p:attrNameLst>
                                      </p:cBhvr>
                                      <p:tavLst>
                                        <p:tav tm="0">
                                          <p:val>
                                            <p:strVal val="1+#ppt_w/2"/>
                                          </p:val>
                                        </p:tav>
                                        <p:tav tm="100000">
                                          <p:val>
                                            <p:strVal val="#ppt_x"/>
                                          </p:val>
                                        </p:tav>
                                      </p:tavLst>
                                    </p:anim>
                                    <p:anim calcmode="lin" valueType="num">
                                      <p:cBhvr additive="base">
                                        <p:cTn id="8" dur="500" fill="hold"/>
                                        <p:tgtEl>
                                          <p:spTgt spid="48133"/>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48137"/>
                                        </p:tgtEl>
                                        <p:attrNameLst>
                                          <p:attrName>style.visibility</p:attrName>
                                        </p:attrNameLst>
                                      </p:cBhvr>
                                      <p:to>
                                        <p:strVal val="visible"/>
                                      </p:to>
                                    </p:set>
                                    <p:anim calcmode="lin" valueType="num">
                                      <p:cBhvr additive="base">
                                        <p:cTn id="11" dur="500" fill="hold"/>
                                        <p:tgtEl>
                                          <p:spTgt spid="48137"/>
                                        </p:tgtEl>
                                        <p:attrNameLst>
                                          <p:attrName>ppt_x</p:attrName>
                                        </p:attrNameLst>
                                      </p:cBhvr>
                                      <p:tavLst>
                                        <p:tav tm="0">
                                          <p:val>
                                            <p:strVal val="1+#ppt_w/2"/>
                                          </p:val>
                                        </p:tav>
                                        <p:tav tm="100000">
                                          <p:val>
                                            <p:strVal val="#ppt_x"/>
                                          </p:val>
                                        </p:tav>
                                      </p:tavLst>
                                    </p:anim>
                                    <p:anim calcmode="lin" valueType="num">
                                      <p:cBhvr additive="base">
                                        <p:cTn id="12" dur="500" fill="hold"/>
                                        <p:tgtEl>
                                          <p:spTgt spid="48137"/>
                                        </p:tgtEl>
                                        <p:attrNameLst>
                                          <p:attrName>ppt_y</p:attrName>
                                        </p:attrNameLst>
                                      </p:cBhvr>
                                      <p:tavLst>
                                        <p:tav tm="0">
                                          <p:val>
                                            <p:strVal val="#ppt_y"/>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2" fill="hold" nodeType="clickEffect">
                                  <p:stCondLst>
                                    <p:cond delay="0"/>
                                  </p:stCondLst>
                                  <p:childTnLst>
                                    <p:set>
                                      <p:cBhvr>
                                        <p:cTn id="16" dur="1" fill="hold">
                                          <p:stCondLst>
                                            <p:cond delay="0"/>
                                          </p:stCondLst>
                                        </p:cTn>
                                        <p:tgtEl>
                                          <p:spTgt spid="48138"/>
                                        </p:tgtEl>
                                        <p:attrNameLst>
                                          <p:attrName>style.visibility</p:attrName>
                                        </p:attrNameLst>
                                      </p:cBhvr>
                                      <p:to>
                                        <p:strVal val="visible"/>
                                      </p:to>
                                    </p:set>
                                    <p:anim calcmode="lin" valueType="num">
                                      <p:cBhvr additive="base">
                                        <p:cTn id="17" dur="500" fill="hold"/>
                                        <p:tgtEl>
                                          <p:spTgt spid="48138"/>
                                        </p:tgtEl>
                                        <p:attrNameLst>
                                          <p:attrName>ppt_x</p:attrName>
                                        </p:attrNameLst>
                                      </p:cBhvr>
                                      <p:tavLst>
                                        <p:tav tm="0">
                                          <p:val>
                                            <p:strVal val="1+#ppt_w/2"/>
                                          </p:val>
                                        </p:tav>
                                        <p:tav tm="100000">
                                          <p:val>
                                            <p:strVal val="#ppt_x"/>
                                          </p:val>
                                        </p:tav>
                                      </p:tavLst>
                                    </p:anim>
                                    <p:anim calcmode="lin" valueType="num">
                                      <p:cBhvr additive="base">
                                        <p:cTn id="18" dur="500" fill="hold"/>
                                        <p:tgtEl>
                                          <p:spTgt spid="48138"/>
                                        </p:tgtEl>
                                        <p:attrNameLst>
                                          <p:attrName>ppt_y</p:attrName>
                                        </p:attrNameLst>
                                      </p:cBhvr>
                                      <p:tavLst>
                                        <p:tav tm="0">
                                          <p:val>
                                            <p:strVal val="#ppt_y"/>
                                          </p:val>
                                        </p:tav>
                                        <p:tav tm="100000">
                                          <p:val>
                                            <p:strVal val="#ppt_y"/>
                                          </p:val>
                                        </p:tav>
                                      </p:tavLst>
                                    </p:anim>
                                  </p:childTnLst>
                                </p:cTn>
                              </p:par>
                              <p:par>
                                <p:cTn id="19" presetID="2" presetClass="entr" presetSubtype="2" fill="hold" grpId="0" nodeType="withEffect">
                                  <p:stCondLst>
                                    <p:cond delay="0"/>
                                  </p:stCondLst>
                                  <p:childTnLst>
                                    <p:set>
                                      <p:cBhvr>
                                        <p:cTn id="20" dur="1" fill="hold">
                                          <p:stCondLst>
                                            <p:cond delay="0"/>
                                          </p:stCondLst>
                                        </p:cTn>
                                        <p:tgtEl>
                                          <p:spTgt spid="48140"/>
                                        </p:tgtEl>
                                        <p:attrNameLst>
                                          <p:attrName>style.visibility</p:attrName>
                                        </p:attrNameLst>
                                      </p:cBhvr>
                                      <p:to>
                                        <p:strVal val="visible"/>
                                      </p:to>
                                    </p:set>
                                    <p:anim calcmode="lin" valueType="num">
                                      <p:cBhvr additive="base">
                                        <p:cTn id="21" dur="500" fill="hold"/>
                                        <p:tgtEl>
                                          <p:spTgt spid="48140"/>
                                        </p:tgtEl>
                                        <p:attrNameLst>
                                          <p:attrName>ppt_x</p:attrName>
                                        </p:attrNameLst>
                                      </p:cBhvr>
                                      <p:tavLst>
                                        <p:tav tm="0">
                                          <p:val>
                                            <p:strVal val="1+#ppt_w/2"/>
                                          </p:val>
                                        </p:tav>
                                        <p:tav tm="100000">
                                          <p:val>
                                            <p:strVal val="#ppt_x"/>
                                          </p:val>
                                        </p:tav>
                                      </p:tavLst>
                                    </p:anim>
                                    <p:anim calcmode="lin" valueType="num">
                                      <p:cBhvr additive="base">
                                        <p:cTn id="22" dur="500" fill="hold"/>
                                        <p:tgtEl>
                                          <p:spTgt spid="48140"/>
                                        </p:tgtEl>
                                        <p:attrNameLst>
                                          <p:attrName>ppt_y</p:attrName>
                                        </p:attrNameLst>
                                      </p:cBhvr>
                                      <p:tavLst>
                                        <p:tav tm="0">
                                          <p:val>
                                            <p:strVal val="#ppt_y"/>
                                          </p:val>
                                        </p:tav>
                                        <p:tav tm="100000">
                                          <p:val>
                                            <p:strVal val="#ppt_y"/>
                                          </p:val>
                                        </p:tav>
                                      </p:tavLst>
                                    </p:anim>
                                  </p:childTnLst>
                                </p:cTn>
                              </p:par>
                              <p:par>
                                <p:cTn id="23" presetID="2" presetClass="entr" presetSubtype="2" fill="hold" grpId="0" nodeType="withEffect">
                                  <p:stCondLst>
                                    <p:cond delay="0"/>
                                  </p:stCondLst>
                                  <p:childTnLst>
                                    <p:set>
                                      <p:cBhvr>
                                        <p:cTn id="24" dur="1" fill="hold">
                                          <p:stCondLst>
                                            <p:cond delay="0"/>
                                          </p:stCondLst>
                                        </p:cTn>
                                        <p:tgtEl>
                                          <p:spTgt spid="48139"/>
                                        </p:tgtEl>
                                        <p:attrNameLst>
                                          <p:attrName>style.visibility</p:attrName>
                                        </p:attrNameLst>
                                      </p:cBhvr>
                                      <p:to>
                                        <p:strVal val="visible"/>
                                      </p:to>
                                    </p:set>
                                    <p:anim calcmode="lin" valueType="num">
                                      <p:cBhvr additive="base">
                                        <p:cTn id="25" dur="500" fill="hold"/>
                                        <p:tgtEl>
                                          <p:spTgt spid="48139"/>
                                        </p:tgtEl>
                                        <p:attrNameLst>
                                          <p:attrName>ppt_x</p:attrName>
                                        </p:attrNameLst>
                                      </p:cBhvr>
                                      <p:tavLst>
                                        <p:tav tm="0">
                                          <p:val>
                                            <p:strVal val="1+#ppt_w/2"/>
                                          </p:val>
                                        </p:tav>
                                        <p:tav tm="100000">
                                          <p:val>
                                            <p:strVal val="#ppt_x"/>
                                          </p:val>
                                        </p:tav>
                                      </p:tavLst>
                                    </p:anim>
                                    <p:anim calcmode="lin" valueType="num">
                                      <p:cBhvr additive="base">
                                        <p:cTn id="26" dur="500" fill="hold"/>
                                        <p:tgtEl>
                                          <p:spTgt spid="4813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7" grpId="0"/>
      <p:bldP spid="48139" grpId="0"/>
      <p:bldP spid="4814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US" sz="4000" dirty="0" smtClean="0">
                <a:solidFill>
                  <a:srgbClr val="00FF00"/>
                </a:solidFill>
                <a:effectLst>
                  <a:outerShdw blurRad="38100" dist="38100" dir="2700000" algn="tl">
                    <a:srgbClr val="000000">
                      <a:alpha val="43137"/>
                    </a:srgbClr>
                  </a:outerShdw>
                </a:effectLst>
              </a:rPr>
              <a:t>Scotts Miracle-</a:t>
            </a:r>
            <a:r>
              <a:rPr lang="en-US" sz="4000" dirty="0" err="1" smtClean="0">
                <a:solidFill>
                  <a:srgbClr val="00FF00"/>
                </a:solidFill>
                <a:effectLst>
                  <a:outerShdw blurRad="38100" dist="38100" dir="2700000" algn="tl">
                    <a:srgbClr val="000000">
                      <a:alpha val="43137"/>
                    </a:srgbClr>
                  </a:outerShdw>
                </a:effectLst>
              </a:rPr>
              <a:t>Gro</a:t>
            </a:r>
            <a:r>
              <a:rPr lang="en-US" sz="4000" dirty="0" smtClean="0">
                <a:solidFill>
                  <a:srgbClr val="00FF00"/>
                </a:solidFill>
                <a:effectLst>
                  <a:outerShdw blurRad="38100" dist="38100" dir="2700000" algn="tl">
                    <a:srgbClr val="000000">
                      <a:alpha val="43137"/>
                    </a:srgbClr>
                  </a:outerShdw>
                </a:effectLst>
              </a:rPr>
              <a:t> Company Fined $12.5 Million in February 2012 </a:t>
            </a:r>
            <a:endParaRPr lang="en-US" sz="4000" dirty="0">
              <a:solidFill>
                <a:srgbClr val="00FF0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228600" y="1870075"/>
            <a:ext cx="8763000" cy="4530725"/>
          </a:xfrm>
        </p:spPr>
        <p:txBody>
          <a:bodyPr/>
          <a:lstStyle/>
          <a:p>
            <a:pPr>
              <a:buClr>
                <a:srgbClr val="FF0000"/>
              </a:buClr>
              <a:buSzPct val="150000"/>
              <a:buFont typeface="Arial" pitchFamily="34" charset="0"/>
              <a:buChar char="•"/>
              <a:defRPr/>
            </a:pPr>
            <a:r>
              <a:rPr lang="en-US" dirty="0" smtClean="0">
                <a:effectLst>
                  <a:outerShdw blurRad="38100" dist="38100" dir="2700000" algn="tl">
                    <a:srgbClr val="000000">
                      <a:alpha val="43137"/>
                    </a:srgbClr>
                  </a:outerShdw>
                </a:effectLst>
              </a:rPr>
              <a:t>pled guilty to “illegally applying insecticides to its wild bird food products that are toxic to birds, falsifying pesticide registration documents, distributing pesticides with misleading and unapproved labels and distributing unregistered pesticides”</a:t>
            </a:r>
          </a:p>
          <a:p>
            <a:pPr>
              <a:buClr>
                <a:srgbClr val="FF0000"/>
              </a:buClr>
              <a:buSzPct val="150000"/>
              <a:buFont typeface="Arial" pitchFamily="34" charset="0"/>
              <a:buChar char="•"/>
              <a:defRPr/>
            </a:pPr>
            <a:r>
              <a:rPr lang="en-US" dirty="0" smtClean="0">
                <a:effectLst>
                  <a:outerShdw blurRad="38100" dist="38100" dir="2700000" algn="tl">
                    <a:srgbClr val="000000">
                      <a:alpha val="43137"/>
                    </a:srgbClr>
                  </a:outerShdw>
                </a:effectLst>
              </a:rPr>
              <a:t>The insecticides added to Scotts wild bird food products were </a:t>
            </a:r>
            <a:r>
              <a:rPr lang="en-US" dirty="0" err="1" smtClean="0">
                <a:effectLst>
                  <a:outerShdw blurRad="38100" dist="38100" dir="2700000" algn="tl">
                    <a:srgbClr val="000000">
                      <a:alpha val="43137"/>
                    </a:srgbClr>
                  </a:outerShdw>
                </a:effectLst>
              </a:rPr>
              <a:t>Actellic</a:t>
            </a:r>
            <a:r>
              <a:rPr lang="en-US" dirty="0" smtClean="0">
                <a:effectLst>
                  <a:outerShdw blurRad="38100" dist="38100" dir="2700000" algn="tl">
                    <a:srgbClr val="000000">
                      <a:alpha val="43137"/>
                    </a:srgbClr>
                  </a:outerShdw>
                </a:effectLst>
              </a:rPr>
              <a:t> 5E and </a:t>
            </a:r>
            <a:r>
              <a:rPr lang="en-US" dirty="0" err="1" smtClean="0">
                <a:effectLst>
                  <a:outerShdw blurRad="38100" dist="38100" dir="2700000" algn="tl">
                    <a:srgbClr val="000000">
                      <a:alpha val="43137"/>
                    </a:srgbClr>
                  </a:outerShdw>
                </a:effectLst>
              </a:rPr>
              <a:t>Storcide</a:t>
            </a:r>
            <a:r>
              <a:rPr lang="en-US" dirty="0" smtClean="0">
                <a:effectLst>
                  <a:outerShdw blurRad="38100" dist="38100" dir="2700000" algn="tl">
                    <a:srgbClr val="000000">
                      <a:alpha val="43137"/>
                    </a:srgbClr>
                  </a:outerShdw>
                </a:effectLst>
              </a:rPr>
              <a:t> II</a:t>
            </a:r>
            <a:endParaRPr lang="en-US"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83574499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solidFill>
                  <a:srgbClr val="00FF00"/>
                </a:solidFill>
              </a:rPr>
              <a:t>Pesticide Information</a:t>
            </a:r>
            <a:endParaRPr lang="en-US" dirty="0">
              <a:solidFill>
                <a:srgbClr val="00FF00"/>
              </a:solidFill>
            </a:endParaRPr>
          </a:p>
        </p:txBody>
      </p:sp>
      <p:sp>
        <p:nvSpPr>
          <p:cNvPr id="3" name="Content Placeholder 2"/>
          <p:cNvSpPr>
            <a:spLocks noGrp="1"/>
          </p:cNvSpPr>
          <p:nvPr>
            <p:ph idx="1"/>
          </p:nvPr>
        </p:nvSpPr>
        <p:spPr>
          <a:xfrm>
            <a:off x="381000" y="1447800"/>
            <a:ext cx="8534400" cy="4876800"/>
          </a:xfrm>
        </p:spPr>
        <p:txBody>
          <a:bodyPr/>
          <a:lstStyle/>
          <a:p>
            <a:pPr>
              <a:buClr>
                <a:srgbClr val="FF0000"/>
              </a:buClr>
              <a:buSzPct val="150000"/>
              <a:buFont typeface="Arial" pitchFamily="34" charset="0"/>
              <a:buChar char="•"/>
              <a:defRPr/>
            </a:pPr>
            <a:r>
              <a:rPr lang="en-US" dirty="0" smtClean="0"/>
              <a:t>UF/IFAS Pesticide Information Office</a:t>
            </a:r>
          </a:p>
          <a:p>
            <a:pPr>
              <a:buClr>
                <a:srgbClr val="FF0000"/>
              </a:buClr>
              <a:buSzPct val="150000"/>
              <a:buFont typeface="Arial" pitchFamily="34" charset="0"/>
              <a:buChar char="•"/>
              <a:defRPr/>
            </a:pPr>
            <a:r>
              <a:rPr lang="en-US" dirty="0" smtClean="0"/>
              <a:t>CDMS- </a:t>
            </a:r>
            <a:r>
              <a:rPr lang="en-US" dirty="0" err="1" smtClean="0"/>
              <a:t>ChemSearch</a:t>
            </a:r>
            <a:r>
              <a:rPr lang="en-US" dirty="0" smtClean="0"/>
              <a:t> </a:t>
            </a:r>
          </a:p>
          <a:p>
            <a:pPr>
              <a:buClr>
                <a:srgbClr val="FF0000"/>
              </a:buClr>
              <a:buSzPct val="150000"/>
              <a:buFont typeface="Arial" pitchFamily="34" charset="0"/>
              <a:buChar char="•"/>
              <a:defRPr/>
            </a:pPr>
            <a:r>
              <a:rPr lang="en-US" dirty="0" smtClean="0"/>
              <a:t>CDMS- </a:t>
            </a:r>
            <a:r>
              <a:rPr lang="en-US" dirty="0" smtClean="0">
                <a:solidFill>
                  <a:srgbClr val="FFFF00"/>
                </a:solidFill>
              </a:rPr>
              <a:t>http://www.cdms.net/</a:t>
            </a:r>
          </a:p>
          <a:p>
            <a:pPr>
              <a:buClr>
                <a:srgbClr val="FF0000"/>
              </a:buClr>
              <a:buSzPct val="150000"/>
              <a:buFont typeface="Arial" pitchFamily="34" charset="0"/>
              <a:buChar char="•"/>
              <a:defRPr/>
            </a:pPr>
            <a:r>
              <a:rPr lang="en-US" dirty="0" smtClean="0">
                <a:solidFill>
                  <a:srgbClr val="FFFF00"/>
                </a:solidFill>
              </a:rPr>
              <a:t>    </a:t>
            </a:r>
            <a:r>
              <a:rPr lang="en-US" dirty="0" err="1" smtClean="0">
                <a:solidFill>
                  <a:srgbClr val="FFFF00"/>
                </a:solidFill>
              </a:rPr>
              <a:t>LabelsMsds</a:t>
            </a:r>
            <a:r>
              <a:rPr lang="en-US" dirty="0" smtClean="0">
                <a:solidFill>
                  <a:srgbClr val="FFFF00"/>
                </a:solidFill>
              </a:rPr>
              <a:t>/LMDefault.aspx</a:t>
            </a:r>
          </a:p>
          <a:p>
            <a:pPr>
              <a:buClr>
                <a:srgbClr val="FF0000"/>
              </a:buClr>
              <a:buSzPct val="150000"/>
              <a:buFont typeface="Arial" pitchFamily="34" charset="0"/>
              <a:buChar char="•"/>
              <a:defRPr/>
            </a:pPr>
            <a:r>
              <a:rPr lang="en-US" dirty="0" smtClean="0"/>
              <a:t> EPA- </a:t>
            </a:r>
            <a:r>
              <a:rPr lang="en-US" dirty="0" smtClean="0">
                <a:solidFill>
                  <a:srgbClr val="FFFF00"/>
                </a:solidFill>
              </a:rPr>
              <a:t>http://www.epa.gov/</a:t>
            </a:r>
          </a:p>
          <a:p>
            <a:pPr>
              <a:buClr>
                <a:srgbClr val="FF0000"/>
              </a:buClr>
              <a:buSzPct val="150000"/>
              <a:buFont typeface="Arial" pitchFamily="34" charset="0"/>
              <a:buChar char="•"/>
              <a:defRPr/>
            </a:pPr>
            <a:r>
              <a:rPr lang="en-US" dirty="0" smtClean="0">
                <a:solidFill>
                  <a:srgbClr val="FFFF00"/>
                </a:solidFill>
              </a:rPr>
              <a:t>    opp00001/regulating/</a:t>
            </a:r>
          </a:p>
          <a:p>
            <a:pPr>
              <a:buClr>
                <a:srgbClr val="FF0000"/>
              </a:buClr>
              <a:buSzPct val="150000"/>
              <a:buFont typeface="Arial" pitchFamily="34" charset="0"/>
              <a:buChar char="•"/>
              <a:defRPr/>
            </a:pPr>
            <a:r>
              <a:rPr lang="en-US" dirty="0" smtClean="0">
                <a:solidFill>
                  <a:srgbClr val="FFFF00"/>
                </a:solidFill>
              </a:rPr>
              <a:t>    registering/data_sources.htm</a:t>
            </a:r>
          </a:p>
          <a:p>
            <a:pPr>
              <a:buClr>
                <a:srgbClr val="FF0000"/>
              </a:buClr>
              <a:buSzPct val="150000"/>
              <a:buFont typeface="Arial" pitchFamily="34" charset="0"/>
              <a:buChar char="•"/>
              <a:defRPr/>
            </a:pPr>
            <a:r>
              <a:rPr lang="en-US" dirty="0" smtClean="0"/>
              <a:t> Extension Pesticide Applicator Training</a:t>
            </a:r>
            <a:endParaRPr lang="en-US" dirty="0"/>
          </a:p>
        </p:txBody>
      </p:sp>
      <p:pic>
        <p:nvPicPr>
          <p:cNvPr id="3174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46850" y="2362200"/>
            <a:ext cx="2292350" cy="2500313"/>
          </a:xfrm>
          <a:prstGeom prst="rect">
            <a:avLst/>
          </a:prstGeom>
          <a:noFill/>
          <a:ln w="19050">
            <a:solidFill>
              <a:srgbClr val="00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7976530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12" descr="http://state.ceris.purdue.edu/doc/fl/flrule.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228600"/>
            <a:ext cx="8001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8" name="TextBox 3"/>
          <p:cNvSpPr txBox="1">
            <a:spLocks noChangeArrowheads="1"/>
          </p:cNvSpPr>
          <p:nvPr/>
        </p:nvSpPr>
        <p:spPr bwMode="auto">
          <a:xfrm>
            <a:off x="2019300" y="5943600"/>
            <a:ext cx="4838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defRPr/>
            </a:pPr>
            <a:r>
              <a:rPr lang="en-US" sz="3200" u="sng" dirty="0" smtClean="0">
                <a:solidFill>
                  <a:srgbClr val="FFFF00"/>
                </a:solidFill>
                <a:effectLst>
                  <a:outerShdw blurRad="38100" dist="38100" dir="2700000" algn="tl">
                    <a:srgbClr val="000000">
                      <a:alpha val="43137"/>
                    </a:srgbClr>
                  </a:outerShdw>
                </a:effectLst>
              </a:rPr>
              <a:t>http://www.flpesticide.us/</a:t>
            </a:r>
            <a:r>
              <a:rPr lang="en-US" sz="3200" dirty="0" smtClean="0">
                <a:solidFill>
                  <a:srgbClr val="FFFF00"/>
                </a:solidFill>
                <a:effectLst>
                  <a:outerShdw blurRad="38100" dist="38100" dir="2700000" algn="tl">
                    <a:srgbClr val="000000">
                      <a:alpha val="43137"/>
                    </a:srgbClr>
                  </a:outerShdw>
                </a:effectLst>
              </a:rPr>
              <a:t> </a:t>
            </a:r>
          </a:p>
        </p:txBody>
      </p:sp>
      <p:sp>
        <p:nvSpPr>
          <p:cNvPr id="32772" name="TextBox 4"/>
          <p:cNvSpPr txBox="1">
            <a:spLocks noChangeArrowheads="1"/>
          </p:cNvSpPr>
          <p:nvPr/>
        </p:nvSpPr>
        <p:spPr bwMode="auto">
          <a:xfrm>
            <a:off x="2019300" y="2524125"/>
            <a:ext cx="52197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altLang="en-US" sz="2800"/>
              <a:t>Florida Pesticide Product Data </a:t>
            </a:r>
          </a:p>
        </p:txBody>
      </p:sp>
      <p:sp>
        <p:nvSpPr>
          <p:cNvPr id="32773" name="TextBox 5"/>
          <p:cNvSpPr txBox="1">
            <a:spLocks noChangeArrowheads="1"/>
          </p:cNvSpPr>
          <p:nvPr/>
        </p:nvSpPr>
        <p:spPr bwMode="auto">
          <a:xfrm>
            <a:off x="2209800" y="3209925"/>
            <a:ext cx="46291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altLang="en-US" sz="2800"/>
              <a:t>15584 Products Registered </a:t>
            </a:r>
          </a:p>
        </p:txBody>
      </p:sp>
      <p:sp>
        <p:nvSpPr>
          <p:cNvPr id="32774" name="TextBox 6"/>
          <p:cNvSpPr txBox="1">
            <a:spLocks noChangeArrowheads="1"/>
          </p:cNvSpPr>
          <p:nvPr/>
        </p:nvSpPr>
        <p:spPr bwMode="auto">
          <a:xfrm>
            <a:off x="1828800" y="3895725"/>
            <a:ext cx="5638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altLang="en-US" sz="2800"/>
              <a:t>Select and Submit Search Option</a:t>
            </a:r>
          </a:p>
        </p:txBody>
      </p:sp>
      <p:graphicFrame>
        <p:nvGraphicFramePr>
          <p:cNvPr id="8" name="Table 7"/>
          <p:cNvGraphicFramePr>
            <a:graphicFrameLocks noGrp="1"/>
          </p:cNvGraphicFramePr>
          <p:nvPr/>
        </p:nvGraphicFramePr>
        <p:xfrm>
          <a:off x="1143000" y="4648200"/>
          <a:ext cx="6946900" cy="1158875"/>
        </p:xfrm>
        <a:graphic>
          <a:graphicData uri="http://schemas.openxmlformats.org/drawingml/2006/table">
            <a:tbl>
              <a:tblPr/>
              <a:tblGrid>
                <a:gridCol w="3810182"/>
                <a:gridCol w="3136718"/>
              </a:tblGrid>
              <a:tr h="381209">
                <a:tc>
                  <a:txBody>
                    <a:bodyPr/>
                    <a:lstStyle/>
                    <a:p>
                      <a:r>
                        <a:rPr lang="en-US" sz="1800" dirty="0" smtClean="0">
                          <a:solidFill>
                            <a:srgbClr val="000000"/>
                          </a:solidFill>
                          <a:latin typeface="arial, Helvetica, Sans-serif"/>
                        </a:rPr>
                        <a:t>       Active </a:t>
                      </a:r>
                      <a:r>
                        <a:rPr lang="en-US" sz="1800" dirty="0">
                          <a:solidFill>
                            <a:srgbClr val="000000"/>
                          </a:solidFill>
                          <a:latin typeface="arial, Helvetica, Sans-serif"/>
                        </a:rPr>
                        <a:t>Ingredient</a:t>
                      </a:r>
                      <a:endParaRPr lang="en-US" sz="1800" dirty="0">
                        <a:solidFill>
                          <a:srgbClr val="000000"/>
                        </a:solidFill>
                      </a:endParaRPr>
                    </a:p>
                  </a:txBody>
                  <a:tcPr marL="0" marR="0" marT="0" marB="0" anchor="ctr">
                    <a:lnL>
                      <a:noFill/>
                    </a:lnL>
                    <a:lnR>
                      <a:noFill/>
                    </a:lnR>
                    <a:lnT>
                      <a:noFill/>
                    </a:lnT>
                    <a:lnB>
                      <a:noFill/>
                    </a:lnB>
                    <a:solidFill>
                      <a:srgbClr val="E1EBDF"/>
                    </a:solidFill>
                  </a:tcPr>
                </a:tc>
                <a:tc>
                  <a:txBody>
                    <a:bodyPr/>
                    <a:lstStyle/>
                    <a:p>
                      <a:r>
                        <a:rPr lang="en-US" sz="1800" dirty="0">
                          <a:solidFill>
                            <a:srgbClr val="000000"/>
                          </a:solidFill>
                          <a:latin typeface="arial, Helvetica, Sans-serif"/>
                        </a:rPr>
                        <a:t>EPA Registration Number</a:t>
                      </a:r>
                      <a:endParaRPr lang="en-US" sz="1800" dirty="0">
                        <a:solidFill>
                          <a:srgbClr val="000000"/>
                        </a:solidFill>
                      </a:endParaRPr>
                    </a:p>
                  </a:txBody>
                  <a:tcPr marL="0" marR="0" marT="0" marB="0" anchor="ctr">
                    <a:lnL>
                      <a:noFill/>
                    </a:lnL>
                    <a:lnR>
                      <a:noFill/>
                    </a:lnR>
                    <a:lnT>
                      <a:noFill/>
                    </a:lnT>
                    <a:lnB>
                      <a:noFill/>
                    </a:lnB>
                    <a:solidFill>
                      <a:srgbClr val="E1EBDF"/>
                    </a:solidFill>
                  </a:tcPr>
                </a:tc>
              </a:tr>
              <a:tr h="335464">
                <a:tc>
                  <a:txBody>
                    <a:bodyPr/>
                    <a:lstStyle/>
                    <a:p>
                      <a:r>
                        <a:rPr lang="en-US" sz="1800" dirty="0" smtClean="0">
                          <a:solidFill>
                            <a:srgbClr val="000000"/>
                          </a:solidFill>
                          <a:latin typeface="arial, Helvetica, Sans-serif"/>
                        </a:rPr>
                        <a:t>       Site </a:t>
                      </a:r>
                      <a:r>
                        <a:rPr lang="en-US" sz="1800" dirty="0">
                          <a:solidFill>
                            <a:srgbClr val="000000"/>
                          </a:solidFill>
                          <a:latin typeface="arial, Helvetica, Sans-serif"/>
                        </a:rPr>
                        <a:t>of Application</a:t>
                      </a:r>
                      <a:endParaRPr lang="en-US" sz="1800" dirty="0">
                        <a:solidFill>
                          <a:srgbClr val="000000"/>
                        </a:solidFill>
                      </a:endParaRPr>
                    </a:p>
                  </a:txBody>
                  <a:tcPr marL="0" marR="0" marT="0" marB="0" anchor="ctr">
                    <a:lnL>
                      <a:noFill/>
                    </a:lnL>
                    <a:lnR>
                      <a:noFill/>
                    </a:lnR>
                    <a:lnT>
                      <a:noFill/>
                    </a:lnT>
                    <a:lnB>
                      <a:noFill/>
                    </a:lnB>
                    <a:solidFill>
                      <a:srgbClr val="E1EBDF"/>
                    </a:solidFill>
                  </a:tcPr>
                </a:tc>
                <a:tc>
                  <a:txBody>
                    <a:bodyPr/>
                    <a:lstStyle/>
                    <a:p>
                      <a:r>
                        <a:rPr lang="en-US" sz="1800" dirty="0">
                          <a:solidFill>
                            <a:srgbClr val="000000"/>
                          </a:solidFill>
                          <a:latin typeface="arial, Helvetica, Sans-serif"/>
                        </a:rPr>
                        <a:t>Product Name</a:t>
                      </a:r>
                      <a:endParaRPr lang="en-US" sz="1800" dirty="0">
                        <a:solidFill>
                          <a:srgbClr val="000000"/>
                        </a:solidFill>
                      </a:endParaRPr>
                    </a:p>
                  </a:txBody>
                  <a:tcPr marL="0" marR="0" marT="0" marB="0" anchor="ctr">
                    <a:lnL>
                      <a:noFill/>
                    </a:lnL>
                    <a:lnR>
                      <a:noFill/>
                    </a:lnR>
                    <a:lnT>
                      <a:noFill/>
                    </a:lnT>
                    <a:lnB>
                      <a:noFill/>
                    </a:lnB>
                    <a:solidFill>
                      <a:srgbClr val="E1EBDF"/>
                    </a:solidFill>
                  </a:tcPr>
                </a:tc>
              </a:tr>
              <a:tr h="442202">
                <a:tc>
                  <a:txBody>
                    <a:bodyPr/>
                    <a:lstStyle/>
                    <a:p>
                      <a:r>
                        <a:rPr lang="en-US" sz="1800" dirty="0" smtClean="0">
                          <a:solidFill>
                            <a:srgbClr val="000000"/>
                          </a:solidFill>
                          <a:latin typeface="arial, Helvetica, Sans-serif"/>
                        </a:rPr>
                        <a:t>       Pest </a:t>
                      </a:r>
                      <a:r>
                        <a:rPr lang="en-US" sz="1800" dirty="0">
                          <a:solidFill>
                            <a:srgbClr val="000000"/>
                          </a:solidFill>
                          <a:latin typeface="arial, Helvetica, Sans-serif"/>
                        </a:rPr>
                        <a:t>to be Controlled</a:t>
                      </a:r>
                      <a:endParaRPr lang="en-US" sz="1800" dirty="0">
                        <a:solidFill>
                          <a:srgbClr val="000000"/>
                        </a:solidFill>
                      </a:endParaRPr>
                    </a:p>
                  </a:txBody>
                  <a:tcPr marL="0" marR="0" marT="0" marB="0" anchor="ctr">
                    <a:lnL>
                      <a:noFill/>
                    </a:lnL>
                    <a:lnR>
                      <a:noFill/>
                    </a:lnR>
                    <a:lnT>
                      <a:noFill/>
                    </a:lnT>
                    <a:lnB>
                      <a:noFill/>
                    </a:lnB>
                    <a:solidFill>
                      <a:srgbClr val="E1EBDF"/>
                    </a:solidFill>
                  </a:tcPr>
                </a:tc>
                <a:tc>
                  <a:txBody>
                    <a:bodyPr/>
                    <a:lstStyle/>
                    <a:p>
                      <a:r>
                        <a:rPr lang="en-US" sz="1800" dirty="0">
                          <a:solidFill>
                            <a:srgbClr val="000000"/>
                          </a:solidFill>
                          <a:latin typeface="arial, Helvetica, Sans-serif"/>
                        </a:rPr>
                        <a:t>Company Name</a:t>
                      </a:r>
                      <a:endParaRPr lang="en-US" sz="1800" dirty="0">
                        <a:solidFill>
                          <a:srgbClr val="000000"/>
                        </a:solidFill>
                      </a:endParaRPr>
                    </a:p>
                  </a:txBody>
                  <a:tcPr marL="0" marR="0" marT="0" marB="0" anchor="ctr">
                    <a:lnL>
                      <a:noFill/>
                    </a:lnL>
                    <a:lnR>
                      <a:noFill/>
                    </a:lnR>
                    <a:lnT>
                      <a:noFill/>
                    </a:lnT>
                    <a:lnB>
                      <a:noFill/>
                    </a:lnB>
                    <a:solidFill>
                      <a:srgbClr val="E1EBDF"/>
                    </a:solidFill>
                  </a:tcPr>
                </a:tc>
              </a:tr>
            </a:tbl>
          </a:graphicData>
        </a:graphic>
      </p:graphicFrame>
      <p:sp>
        <p:nvSpPr>
          <p:cNvPr id="2" name="TextBox 1"/>
          <p:cNvSpPr txBox="1"/>
          <p:nvPr/>
        </p:nvSpPr>
        <p:spPr>
          <a:xfrm>
            <a:off x="0" y="881063"/>
            <a:ext cx="9220200" cy="1570037"/>
          </a:xfrm>
          <a:prstGeom prst="rect">
            <a:avLst/>
          </a:prstGeom>
          <a:noFill/>
        </p:spPr>
        <p:txBody>
          <a:bodyPr>
            <a:spAutoFit/>
          </a:bodyPr>
          <a:lstStyle/>
          <a:p>
            <a:pPr algn="ctr">
              <a:defRPr/>
            </a:pPr>
            <a:r>
              <a:rPr lang="en-US" sz="3200" dirty="0">
                <a:solidFill>
                  <a:srgbClr val="00FF00"/>
                </a:solidFill>
                <a:effectLst>
                  <a:outerShdw blurRad="38100" dist="38100" dir="2700000" algn="tl">
                    <a:srgbClr val="000000">
                      <a:alpha val="43137"/>
                    </a:srgbClr>
                  </a:outerShdw>
                </a:effectLst>
                <a:latin typeface="+mj-lt"/>
              </a:rPr>
              <a:t>FDACS, Division of Agricultural Environmental Services, Bureau of Pesticides- Online Pesticide Registration System</a:t>
            </a:r>
          </a:p>
        </p:txBody>
      </p:sp>
    </p:spTree>
    <p:extLst>
      <p:ext uri="{BB962C8B-B14F-4D97-AF65-F5344CB8AC3E}">
        <p14:creationId xmlns:p14="http://schemas.microsoft.com/office/powerpoint/2010/main" val="374197831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233488"/>
            <a:ext cx="2894013" cy="3705225"/>
          </a:xfrm>
          <a:prstGeom prst="rect">
            <a:avLst/>
          </a:prstGeom>
          <a:noFill/>
          <a:ln w="28575" cap="sq">
            <a:solidFill>
              <a:srgbClr val="00FF00"/>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3795" name="TextBox 1"/>
          <p:cNvSpPr txBox="1">
            <a:spLocks noChangeArrowheads="1"/>
          </p:cNvSpPr>
          <p:nvPr/>
        </p:nvSpPr>
        <p:spPr bwMode="auto">
          <a:xfrm>
            <a:off x="762000" y="5351463"/>
            <a:ext cx="48006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altLang="en-US">
                <a:solidFill>
                  <a:srgbClr val="FFFF00"/>
                </a:solidFill>
              </a:rPr>
              <a:t>http://utahpests.usu.edu/ipm/files/uploads/pptdocs/05sh-pesticides-new.pdf</a:t>
            </a:r>
          </a:p>
        </p:txBody>
      </p:sp>
      <p:sp>
        <p:nvSpPr>
          <p:cNvPr id="33796" name="TextBox 2"/>
          <p:cNvSpPr txBox="1">
            <a:spLocks noChangeArrowheads="1"/>
          </p:cNvSpPr>
          <p:nvPr/>
        </p:nvSpPr>
        <p:spPr bwMode="auto">
          <a:xfrm>
            <a:off x="152400" y="6172200"/>
            <a:ext cx="91440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altLang="en-US">
                <a:solidFill>
                  <a:srgbClr val="FFFF00"/>
                </a:solidFill>
              </a:rPr>
              <a:t>http://miami-dade.ifas.ufl.edu/pdfs/pesticide_applicator/Insecticide%20Resistance.pdf</a:t>
            </a:r>
          </a:p>
        </p:txBody>
      </p:sp>
      <p:pic>
        <p:nvPicPr>
          <p:cNvPr id="33797" name="Picture 2" descr="http://agronomy.ifas.ufl.edu/images/faculty/fishel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56325" y="3429000"/>
            <a:ext cx="2225675" cy="2614613"/>
          </a:xfrm>
          <a:prstGeom prst="rect">
            <a:avLst/>
          </a:prstGeom>
          <a:noFill/>
          <a:ln w="28575">
            <a:solidFill>
              <a:srgbClr val="00FF00"/>
            </a:solidFill>
            <a:miter lim="800000"/>
            <a:headEnd/>
            <a:tailEnd/>
          </a:ln>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912938" y="176213"/>
            <a:ext cx="4945062" cy="708025"/>
          </a:xfrm>
          <a:prstGeom prst="rect">
            <a:avLst/>
          </a:prstGeom>
          <a:noFill/>
        </p:spPr>
        <p:txBody>
          <a:bodyPr>
            <a:spAutoFit/>
          </a:bodyPr>
          <a:lstStyle/>
          <a:p>
            <a:pPr>
              <a:defRPr/>
            </a:pPr>
            <a:r>
              <a:rPr lang="en-US" sz="4000" dirty="0">
                <a:solidFill>
                  <a:srgbClr val="00FF00"/>
                </a:solidFill>
                <a:effectLst>
                  <a:outerShdw blurRad="38100" dist="38100" dir="2700000" algn="tl">
                    <a:srgbClr val="000000">
                      <a:alpha val="43137"/>
                    </a:srgbClr>
                  </a:outerShdw>
                </a:effectLst>
                <a:latin typeface="+mj-lt"/>
              </a:rPr>
              <a:t>Pesticide Resistance</a:t>
            </a:r>
          </a:p>
        </p:txBody>
      </p:sp>
      <p:sp>
        <p:nvSpPr>
          <p:cNvPr id="5" name="TextBox 4"/>
          <p:cNvSpPr txBox="1"/>
          <p:nvPr/>
        </p:nvSpPr>
        <p:spPr>
          <a:xfrm>
            <a:off x="4278313" y="1233488"/>
            <a:ext cx="4244975" cy="1939925"/>
          </a:xfrm>
          <a:prstGeom prst="rect">
            <a:avLst/>
          </a:prstGeom>
          <a:noFill/>
        </p:spPr>
        <p:txBody>
          <a:bodyPr>
            <a:spAutoFit/>
          </a:bodyPr>
          <a:lstStyle/>
          <a:p>
            <a:pPr>
              <a:defRPr/>
            </a:pPr>
            <a:r>
              <a:rPr lang="en-US" sz="2400" dirty="0">
                <a:effectLst>
                  <a:outerShdw blurRad="38100" dist="38100" dir="2700000" algn="tl">
                    <a:srgbClr val="000000">
                      <a:alpha val="43137"/>
                    </a:srgbClr>
                  </a:outerShdw>
                </a:effectLst>
              </a:rPr>
              <a:t>Steve </a:t>
            </a:r>
            <a:r>
              <a:rPr lang="en-US" sz="2400" dirty="0" err="1">
                <a:effectLst>
                  <a:outerShdw blurRad="38100" dist="38100" dir="2700000" algn="tl">
                    <a:srgbClr val="000000">
                      <a:alpha val="43137"/>
                    </a:srgbClr>
                  </a:outerShdw>
                </a:effectLst>
              </a:rPr>
              <a:t>Toth</a:t>
            </a:r>
            <a:endParaRPr lang="en-US" sz="2400" dirty="0">
              <a:effectLst>
                <a:outerShdw blurRad="38100" dist="38100" dir="2700000" algn="tl">
                  <a:srgbClr val="000000">
                    <a:alpha val="43137"/>
                  </a:srgbClr>
                </a:outerShdw>
              </a:effectLst>
            </a:endParaRPr>
          </a:p>
          <a:p>
            <a:pPr>
              <a:defRPr/>
            </a:pPr>
            <a:r>
              <a:rPr lang="en-US" sz="2400" dirty="0">
                <a:effectLst>
                  <a:outerShdw blurRad="38100" dist="38100" dir="2700000" algn="tl">
                    <a:srgbClr val="000000">
                      <a:alpha val="43137"/>
                    </a:srgbClr>
                  </a:outerShdw>
                </a:effectLst>
              </a:rPr>
              <a:t>Southern Region IPM Center</a:t>
            </a:r>
          </a:p>
          <a:p>
            <a:pPr>
              <a:defRPr/>
            </a:pPr>
            <a:endParaRPr lang="en-US" sz="2400" dirty="0">
              <a:effectLst>
                <a:outerShdw blurRad="38100" dist="38100" dir="2700000" algn="tl">
                  <a:srgbClr val="000000">
                    <a:alpha val="43137"/>
                  </a:srgbClr>
                </a:outerShdw>
              </a:effectLst>
            </a:endParaRPr>
          </a:p>
          <a:p>
            <a:pPr>
              <a:defRPr/>
            </a:pPr>
            <a:r>
              <a:rPr lang="en-US" sz="2400" dirty="0">
                <a:effectLst>
                  <a:outerShdw blurRad="38100" dist="38100" dir="2700000" algn="tl">
                    <a:srgbClr val="000000">
                      <a:alpha val="43137"/>
                    </a:srgbClr>
                  </a:outerShdw>
                </a:effectLst>
              </a:rPr>
              <a:t>Tom Anderson</a:t>
            </a:r>
          </a:p>
          <a:p>
            <a:pPr>
              <a:defRPr/>
            </a:pPr>
            <a:r>
              <a:rPr lang="en-US" sz="2400" dirty="0">
                <a:effectLst>
                  <a:outerShdw blurRad="38100" dist="38100" dir="2700000" algn="tl">
                    <a:srgbClr val="000000">
                      <a:alpha val="43137"/>
                    </a:srgbClr>
                  </a:outerShdw>
                </a:effectLst>
              </a:rPr>
              <a:t>FMC Corporation</a:t>
            </a:r>
          </a:p>
        </p:txBody>
      </p:sp>
      <p:sp>
        <p:nvSpPr>
          <p:cNvPr id="6" name="TextBox 5"/>
          <p:cNvSpPr txBox="1"/>
          <p:nvPr/>
        </p:nvSpPr>
        <p:spPr>
          <a:xfrm>
            <a:off x="4240213" y="4090988"/>
            <a:ext cx="1752600" cy="831850"/>
          </a:xfrm>
          <a:prstGeom prst="rect">
            <a:avLst/>
          </a:prstGeom>
          <a:noFill/>
        </p:spPr>
        <p:txBody>
          <a:bodyPr>
            <a:spAutoFit/>
          </a:bodyPr>
          <a:lstStyle/>
          <a:p>
            <a:pPr>
              <a:defRPr/>
            </a:pPr>
            <a:r>
              <a:rPr lang="en-US" sz="2400" dirty="0">
                <a:effectLst>
                  <a:outerShdw blurRad="38100" dist="38100" dir="2700000" algn="tl">
                    <a:srgbClr val="000000">
                      <a:alpha val="43137"/>
                    </a:srgbClr>
                  </a:outerShdw>
                </a:effectLst>
              </a:rPr>
              <a:t>Fred </a:t>
            </a:r>
            <a:r>
              <a:rPr lang="en-US" sz="2400" dirty="0" err="1">
                <a:effectLst>
                  <a:outerShdw blurRad="38100" dist="38100" dir="2700000" algn="tl">
                    <a:srgbClr val="000000">
                      <a:alpha val="43137"/>
                    </a:srgbClr>
                  </a:outerShdw>
                </a:effectLst>
              </a:rPr>
              <a:t>Fishel</a:t>
            </a:r>
            <a:endParaRPr lang="en-US" sz="2400" dirty="0">
              <a:effectLst>
                <a:outerShdw blurRad="38100" dist="38100" dir="2700000" algn="tl">
                  <a:srgbClr val="000000">
                    <a:alpha val="43137"/>
                  </a:srgbClr>
                </a:outerShdw>
              </a:effectLst>
            </a:endParaRPr>
          </a:p>
          <a:p>
            <a:pPr>
              <a:defRPr/>
            </a:pPr>
            <a:r>
              <a:rPr lang="en-US" sz="2400" dirty="0">
                <a:effectLst>
                  <a:outerShdw blurRad="38100" dist="38100" dir="2700000" algn="tl">
                    <a:srgbClr val="000000">
                      <a:alpha val="43137"/>
                    </a:srgbClr>
                  </a:outerShdw>
                </a:effectLst>
              </a:rPr>
              <a:t>UF/IFAS</a:t>
            </a:r>
          </a:p>
        </p:txBody>
      </p:sp>
    </p:spTree>
    <p:extLst>
      <p:ext uri="{BB962C8B-B14F-4D97-AF65-F5344CB8AC3E}">
        <p14:creationId xmlns:p14="http://schemas.microsoft.com/office/powerpoint/2010/main" val="329196039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3"/>
          <p:cNvPicPr>
            <a:picLocks noChangeAspect="1" noChangeArrowheads="1"/>
          </p:cNvPicPr>
          <p:nvPr/>
        </p:nvPicPr>
        <p:blipFill>
          <a:blip r:embed="rId2">
            <a:extLst>
              <a:ext uri="{28A0092B-C50C-407E-A947-70E740481C1C}">
                <a14:useLocalDpi xmlns:a14="http://schemas.microsoft.com/office/drawing/2010/main" val="0"/>
              </a:ext>
            </a:extLst>
          </a:blip>
          <a:srcRect t="4362" b="4991"/>
          <a:stretch>
            <a:fillRect/>
          </a:stretch>
        </p:blipFill>
        <p:spPr bwMode="auto">
          <a:xfrm>
            <a:off x="76200" y="373063"/>
            <a:ext cx="8991600" cy="6111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0157064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5842" name="Object 11"/>
          <p:cNvGraphicFramePr>
            <a:graphicFrameLocks noChangeAspect="1"/>
          </p:cNvGraphicFramePr>
          <p:nvPr/>
        </p:nvGraphicFramePr>
        <p:xfrm>
          <a:off x="1143000" y="1588"/>
          <a:ext cx="8001000" cy="6789737"/>
        </p:xfrm>
        <a:graphic>
          <a:graphicData uri="http://schemas.openxmlformats.org/presentationml/2006/ole">
            <mc:AlternateContent xmlns:mc="http://schemas.openxmlformats.org/markup-compatibility/2006">
              <mc:Choice xmlns:v="urn:schemas-microsoft-com:vml" Requires="v">
                <p:oleObj spid="_x0000_s12294" name="Image" r:id="rId3" imgW="9053968" imgH="7682540" progId="Photoshop.Image.7">
                  <p:embed/>
                </p:oleObj>
              </mc:Choice>
              <mc:Fallback>
                <p:oleObj name="Image" r:id="rId3" imgW="9053968" imgH="7682540" progId="Photoshop.Image.7">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1588"/>
                        <a:ext cx="8001000" cy="6789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35843" name="Picture 12" descr="C:\Graphics\IRAC International Logo.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 y="6178550"/>
            <a:ext cx="1828800" cy="50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1734240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752600"/>
            <a:ext cx="3638550" cy="4114800"/>
          </a:xfrm>
          <a:prstGeom prst="rect">
            <a:avLst/>
          </a:prstGeom>
          <a:noFill/>
          <a:ln w="28575">
            <a:solidFill>
              <a:srgbClr val="00FF00"/>
            </a:solidFill>
            <a:miter lim="800000"/>
            <a:headEnd/>
            <a:tailEnd/>
          </a:ln>
          <a:extLst>
            <a:ext uri="{909E8E84-426E-40DD-AFC4-6F175D3DCCD1}">
              <a14:hiddenFill xmlns:a14="http://schemas.microsoft.com/office/drawing/2010/main">
                <a:solidFill>
                  <a:srgbClr val="FFFFFF"/>
                </a:solidFill>
              </a14:hiddenFill>
            </a:ext>
          </a:extLst>
        </p:spPr>
      </p:pic>
      <p:pic>
        <p:nvPicPr>
          <p:cNvPr id="21507" name="Picture 4"/>
          <p:cNvPicPr>
            <a:picLocks noChangeAspect="1" noChangeArrowheads="1"/>
          </p:cNvPicPr>
          <p:nvPr/>
        </p:nvPicPr>
        <p:blipFill>
          <a:blip r:embed="rId3">
            <a:extLst>
              <a:ext uri="{28A0092B-C50C-407E-A947-70E740481C1C}">
                <a14:useLocalDpi xmlns:a14="http://schemas.microsoft.com/office/drawing/2010/main" val="0"/>
              </a:ext>
            </a:extLst>
          </a:blip>
          <a:srcRect t="2380"/>
          <a:stretch>
            <a:fillRect/>
          </a:stretch>
        </p:blipFill>
        <p:spPr bwMode="auto">
          <a:xfrm>
            <a:off x="3276600" y="152400"/>
            <a:ext cx="2922588" cy="3124200"/>
          </a:xfrm>
          <a:prstGeom prst="rect">
            <a:avLst/>
          </a:prstGeom>
          <a:noFill/>
          <a:ln w="28575">
            <a:solidFill>
              <a:srgbClr val="00FF00"/>
            </a:solidFill>
            <a:miter lim="800000"/>
            <a:headEnd/>
            <a:tailEnd/>
          </a:ln>
          <a:extLst>
            <a:ext uri="{909E8E84-426E-40DD-AFC4-6F175D3DCCD1}">
              <a14:hiddenFill xmlns:a14="http://schemas.microsoft.com/office/drawing/2010/main">
                <a:solidFill>
                  <a:srgbClr val="FFFFFF"/>
                </a:solidFill>
              </a14:hiddenFill>
            </a:ext>
          </a:extLst>
        </p:spPr>
      </p:pic>
      <p:sp>
        <p:nvSpPr>
          <p:cNvPr id="105480" name="Text Box 8"/>
          <p:cNvSpPr txBox="1">
            <a:spLocks noChangeArrowheads="1"/>
          </p:cNvSpPr>
          <p:nvPr/>
        </p:nvSpPr>
        <p:spPr bwMode="auto">
          <a:xfrm>
            <a:off x="304800" y="152400"/>
            <a:ext cx="2819400" cy="1446213"/>
          </a:xfrm>
          <a:prstGeom prst="rect">
            <a:avLst/>
          </a:prstGeom>
          <a:noFill/>
          <a:ln w="9525">
            <a:noFill/>
            <a:miter lim="800000"/>
            <a:headEnd/>
            <a:tailEnd/>
          </a:ln>
          <a:effectLst/>
        </p:spPr>
        <p:txBody>
          <a:bodyPr>
            <a:spAutoFit/>
          </a:bodyPr>
          <a:lstStyle/>
          <a:p>
            <a:pPr>
              <a:spcBef>
                <a:spcPct val="50000"/>
              </a:spcBef>
              <a:defRPr/>
            </a:pPr>
            <a:r>
              <a:rPr lang="en-US" sz="4400" dirty="0">
                <a:solidFill>
                  <a:srgbClr val="00FF00"/>
                </a:solidFill>
                <a:effectLst>
                  <a:outerShdw blurRad="38100" dist="38100" dir="2700000" algn="tl">
                    <a:srgbClr val="000000"/>
                  </a:outerShdw>
                </a:effectLst>
                <a:latin typeface="+mj-lt"/>
              </a:rPr>
              <a:t>Extension Guides</a:t>
            </a:r>
          </a:p>
        </p:txBody>
      </p:sp>
      <p:pic>
        <p:nvPicPr>
          <p:cNvPr id="2150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4419600"/>
            <a:ext cx="7772400" cy="2146300"/>
          </a:xfrm>
          <a:prstGeom prst="rect">
            <a:avLst/>
          </a:prstGeom>
          <a:noFill/>
          <a:ln w="28575">
            <a:solidFill>
              <a:srgbClr val="00FF00"/>
            </a:solidFill>
            <a:miter lim="800000"/>
            <a:headEnd/>
            <a:tailEnd/>
          </a:ln>
          <a:extLst>
            <a:ext uri="{909E8E84-426E-40DD-AFC4-6F175D3DCCD1}">
              <a14:hiddenFill xmlns:a14="http://schemas.microsoft.com/office/drawing/2010/main">
                <a:solidFill>
                  <a:srgbClr val="FFFFFF"/>
                </a:solidFill>
              </a14:hiddenFill>
            </a:ext>
          </a:extLst>
        </p:spPr>
      </p:pic>
      <p:pic>
        <p:nvPicPr>
          <p:cNvPr id="2151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38600" y="2209800"/>
            <a:ext cx="4648200" cy="3049588"/>
          </a:xfrm>
          <a:prstGeom prst="rect">
            <a:avLst/>
          </a:prstGeom>
          <a:noFill/>
          <a:ln w="28575">
            <a:solidFill>
              <a:srgbClr val="00FF00"/>
            </a:solidFill>
            <a:miter lim="800000"/>
            <a:headEnd/>
            <a:tailEnd/>
          </a:ln>
          <a:extLst>
            <a:ext uri="{909E8E84-426E-40DD-AFC4-6F175D3DCCD1}">
              <a14:hiddenFill xmlns:a14="http://schemas.microsoft.com/office/drawing/2010/main">
                <a:solidFill>
                  <a:srgbClr val="FFFFFF"/>
                </a:solidFill>
              </a14:hiddenFill>
            </a:ext>
          </a:extLst>
        </p:spPr>
      </p:pic>
      <p:pic>
        <p:nvPicPr>
          <p:cNvPr id="21511"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72200" y="609600"/>
            <a:ext cx="2057400" cy="2057400"/>
          </a:xfrm>
          <a:prstGeom prst="rect">
            <a:avLst/>
          </a:prstGeom>
          <a:noFill/>
          <a:ln w="28575">
            <a:solidFill>
              <a:srgbClr val="00FF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512204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3"/>
          <p:cNvSpPr>
            <a:spLocks noGrp="1"/>
          </p:cNvSpPr>
          <p:nvPr>
            <p:ph type="ctrTitle"/>
          </p:nvPr>
        </p:nvSpPr>
        <p:spPr>
          <a:xfrm>
            <a:off x="685800" y="53975"/>
            <a:ext cx="7772400" cy="1470025"/>
          </a:xfrm>
        </p:spPr>
        <p:txBody>
          <a:bodyPr/>
          <a:lstStyle/>
          <a:p>
            <a:pPr>
              <a:defRPr/>
            </a:pPr>
            <a:r>
              <a:rPr lang="en-US" sz="4000" dirty="0" smtClean="0">
                <a:solidFill>
                  <a:srgbClr val="66FF66"/>
                </a:solidFill>
              </a:rPr>
              <a:t>Electronic Data Information Source (EDIS)</a:t>
            </a:r>
          </a:p>
        </p:txBody>
      </p:sp>
      <p:sp>
        <p:nvSpPr>
          <p:cNvPr id="10243" name="Subtitle 4"/>
          <p:cNvSpPr>
            <a:spLocks noGrp="1"/>
          </p:cNvSpPr>
          <p:nvPr>
            <p:ph type="subTitle" idx="1"/>
          </p:nvPr>
        </p:nvSpPr>
        <p:spPr>
          <a:xfrm>
            <a:off x="381000" y="3505200"/>
            <a:ext cx="8382000" cy="2362200"/>
          </a:xfrm>
        </p:spPr>
        <p:txBody>
          <a:bodyPr/>
          <a:lstStyle/>
          <a:p>
            <a:pPr>
              <a:defRPr/>
            </a:pPr>
            <a:r>
              <a:rPr lang="en-US" dirty="0" smtClean="0"/>
              <a:t>The EDIS website is a comprehensive, single-source repository of all current UF/IFAS numbered peer-reviewed publications (about 7,500). </a:t>
            </a:r>
          </a:p>
          <a:p>
            <a:pPr>
              <a:defRPr/>
            </a:pPr>
            <a:endParaRPr lang="en-US" dirty="0" smtClean="0"/>
          </a:p>
        </p:txBody>
      </p:sp>
      <p:sp>
        <p:nvSpPr>
          <p:cNvPr id="22532" name="TextBox 5"/>
          <p:cNvSpPr txBox="1">
            <a:spLocks noChangeArrowheads="1"/>
          </p:cNvSpPr>
          <p:nvPr/>
        </p:nvSpPr>
        <p:spPr bwMode="auto">
          <a:xfrm>
            <a:off x="2286000" y="5892800"/>
            <a:ext cx="4419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r>
              <a:rPr lang="en-US" sz="3200" dirty="0" smtClean="0">
                <a:solidFill>
                  <a:srgbClr val="FFFF00"/>
                </a:solidFill>
                <a:latin typeface="+mn-lt"/>
              </a:rPr>
              <a:t>http://edis.ifas.ufl.edu/</a:t>
            </a:r>
          </a:p>
        </p:txBody>
      </p:sp>
      <p:pic>
        <p:nvPicPr>
          <p:cNvPr id="22533" name="Picture 2" descr="EDIS - Electronic Data Information Source of UF/IFAS Extens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9650" y="1657350"/>
            <a:ext cx="7143750" cy="1619250"/>
          </a:xfrm>
          <a:prstGeom prst="rect">
            <a:avLst/>
          </a:prstGeom>
          <a:noFill/>
          <a:ln w="19050">
            <a:solidFill>
              <a:srgbClr val="00FF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8271628"/>
      </p:ext>
    </p:extLst>
  </p:cSld>
  <p:clrMapOvr>
    <a:masterClrMapping/>
  </p:clrMapOvr>
  <p:transition spd="slow"/>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Content Placeholder 2"/>
          <p:cNvSpPr>
            <a:spLocks noGrp="1"/>
          </p:cNvSpPr>
          <p:nvPr>
            <p:ph idx="1"/>
          </p:nvPr>
        </p:nvSpPr>
        <p:spPr>
          <a:xfrm>
            <a:off x="228600" y="1905000"/>
            <a:ext cx="5105400" cy="3657600"/>
          </a:xfrm>
        </p:spPr>
        <p:txBody>
          <a:bodyPr/>
          <a:lstStyle/>
          <a:p>
            <a:pPr>
              <a:buClr>
                <a:srgbClr val="FF0000"/>
              </a:buClr>
              <a:buSzPct val="150000"/>
              <a:buFont typeface="Arial" pitchFamily="34" charset="0"/>
              <a:buChar char="•"/>
              <a:defRPr/>
            </a:pPr>
            <a:r>
              <a:rPr lang="en-US" dirty="0" smtClean="0"/>
              <a:t>Agriculture</a:t>
            </a:r>
          </a:p>
          <a:p>
            <a:pPr>
              <a:buClr>
                <a:srgbClr val="FF0000"/>
              </a:buClr>
              <a:buSzPct val="150000"/>
              <a:buFont typeface="Arial" pitchFamily="34" charset="0"/>
              <a:buChar char="•"/>
              <a:defRPr/>
            </a:pPr>
            <a:r>
              <a:rPr lang="en-US" dirty="0" smtClean="0"/>
              <a:t>Community Development</a:t>
            </a:r>
          </a:p>
          <a:p>
            <a:pPr>
              <a:buClr>
                <a:srgbClr val="FF0000"/>
              </a:buClr>
              <a:buSzPct val="150000"/>
              <a:buFont typeface="Arial" pitchFamily="34" charset="0"/>
              <a:buChar char="•"/>
              <a:defRPr/>
            </a:pPr>
            <a:r>
              <a:rPr lang="en-US" dirty="0" smtClean="0"/>
              <a:t>Environment</a:t>
            </a:r>
          </a:p>
          <a:p>
            <a:pPr>
              <a:buClr>
                <a:srgbClr val="FF0000"/>
              </a:buClr>
              <a:buSzPct val="150000"/>
              <a:buFont typeface="Arial" pitchFamily="34" charset="0"/>
              <a:buChar char="•"/>
              <a:defRPr/>
            </a:pPr>
            <a:r>
              <a:rPr lang="en-US" dirty="0" smtClean="0"/>
              <a:t>Families &amp; Consumers</a:t>
            </a:r>
          </a:p>
          <a:p>
            <a:pPr>
              <a:buClr>
                <a:srgbClr val="FF0000"/>
              </a:buClr>
              <a:buSzPct val="150000"/>
              <a:buFont typeface="Arial" pitchFamily="34" charset="0"/>
              <a:buChar char="•"/>
              <a:defRPr/>
            </a:pPr>
            <a:r>
              <a:rPr lang="en-US" dirty="0" smtClean="0"/>
              <a:t>4H Youth development</a:t>
            </a:r>
          </a:p>
          <a:p>
            <a:pPr>
              <a:buClr>
                <a:srgbClr val="FF0000"/>
              </a:buClr>
              <a:buSzPct val="150000"/>
              <a:buFont typeface="Arial" pitchFamily="34" charset="0"/>
              <a:buChar char="•"/>
              <a:defRPr/>
            </a:pPr>
            <a:r>
              <a:rPr lang="en-US" dirty="0" smtClean="0"/>
              <a:t>Lawn &amp; Garden</a:t>
            </a:r>
          </a:p>
        </p:txBody>
      </p:sp>
      <p:sp>
        <p:nvSpPr>
          <p:cNvPr id="23555" name="TextBox 3"/>
          <p:cNvSpPr txBox="1">
            <a:spLocks noChangeArrowheads="1"/>
          </p:cNvSpPr>
          <p:nvPr/>
        </p:nvSpPr>
        <p:spPr bwMode="auto">
          <a:xfrm>
            <a:off x="5334000" y="1981200"/>
            <a:ext cx="3748088" cy="403225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buClr>
                <a:srgbClr val="FFFF00"/>
              </a:buClr>
              <a:buSzPct val="150000"/>
              <a:buFont typeface="Arial" pitchFamily="34" charset="0"/>
              <a:buChar char="•"/>
              <a:defRPr/>
            </a:pPr>
            <a:r>
              <a:rPr lang="en-US" sz="3200" dirty="0" smtClean="0">
                <a:latin typeface="+mn-lt"/>
              </a:rPr>
              <a:t> </a:t>
            </a:r>
            <a:r>
              <a:rPr lang="en-US" sz="3200" dirty="0" smtClean="0">
                <a:effectLst>
                  <a:outerShdw blurRad="38100" dist="38100" dir="2700000" algn="tl">
                    <a:srgbClr val="000000">
                      <a:alpha val="43137"/>
                    </a:srgbClr>
                  </a:outerShdw>
                </a:effectLst>
                <a:latin typeface="+mn-lt"/>
              </a:rPr>
              <a:t>Aquaculture</a:t>
            </a:r>
          </a:p>
          <a:p>
            <a:pPr eaLnBrk="1" hangingPunct="1">
              <a:buClr>
                <a:srgbClr val="FFFF00"/>
              </a:buClr>
              <a:buSzPct val="150000"/>
              <a:buFont typeface="Arial" pitchFamily="34" charset="0"/>
              <a:buChar char="•"/>
              <a:defRPr/>
            </a:pPr>
            <a:r>
              <a:rPr lang="en-US" sz="3200" dirty="0" smtClean="0">
                <a:effectLst>
                  <a:outerShdw blurRad="38100" dist="38100" dir="2700000" algn="tl">
                    <a:srgbClr val="000000">
                      <a:alpha val="43137"/>
                    </a:srgbClr>
                  </a:outerShdw>
                </a:effectLst>
                <a:latin typeface="+mn-lt"/>
              </a:rPr>
              <a:t> Crops</a:t>
            </a:r>
          </a:p>
          <a:p>
            <a:pPr eaLnBrk="1" hangingPunct="1">
              <a:buClr>
                <a:srgbClr val="FFFF00"/>
              </a:buClr>
              <a:buSzPct val="150000"/>
              <a:buFont typeface="Arial" pitchFamily="34" charset="0"/>
              <a:buChar char="•"/>
              <a:defRPr/>
            </a:pPr>
            <a:r>
              <a:rPr lang="en-US" sz="3200" dirty="0" smtClean="0">
                <a:effectLst>
                  <a:outerShdw blurRad="38100" dist="38100" dir="2700000" algn="tl">
                    <a:srgbClr val="000000">
                      <a:alpha val="43137"/>
                    </a:srgbClr>
                  </a:outerShdw>
                </a:effectLst>
                <a:latin typeface="+mn-lt"/>
              </a:rPr>
              <a:t> Livestock</a:t>
            </a:r>
          </a:p>
          <a:p>
            <a:pPr eaLnBrk="1" hangingPunct="1">
              <a:buClr>
                <a:srgbClr val="FFFF00"/>
              </a:buClr>
              <a:buSzPct val="150000"/>
              <a:buFont typeface="Arial" pitchFamily="34" charset="0"/>
              <a:buChar char="•"/>
              <a:defRPr/>
            </a:pPr>
            <a:r>
              <a:rPr lang="en-US" sz="3200" dirty="0" smtClean="0">
                <a:effectLst>
                  <a:outerShdw blurRad="38100" dist="38100" dir="2700000" algn="tl">
                    <a:srgbClr val="000000">
                      <a:alpha val="43137"/>
                    </a:srgbClr>
                  </a:outerShdw>
                </a:effectLst>
                <a:latin typeface="+mn-lt"/>
              </a:rPr>
              <a:t> Nursery &amp; GH</a:t>
            </a:r>
          </a:p>
          <a:p>
            <a:pPr eaLnBrk="1" hangingPunct="1">
              <a:buClr>
                <a:srgbClr val="FFFF00"/>
              </a:buClr>
              <a:buSzPct val="150000"/>
              <a:buFont typeface="Arial" pitchFamily="34" charset="0"/>
              <a:buChar char="•"/>
              <a:defRPr/>
            </a:pPr>
            <a:r>
              <a:rPr lang="en-US" sz="3200" dirty="0" smtClean="0">
                <a:effectLst>
                  <a:outerShdw blurRad="38100" dist="38100" dir="2700000" algn="tl">
                    <a:srgbClr val="000000">
                      <a:alpha val="43137"/>
                    </a:srgbClr>
                  </a:outerShdw>
                </a:effectLst>
                <a:latin typeface="+mn-lt"/>
              </a:rPr>
              <a:t> Organic farming</a:t>
            </a:r>
          </a:p>
          <a:p>
            <a:pPr eaLnBrk="1" hangingPunct="1">
              <a:buClr>
                <a:srgbClr val="FFFF00"/>
              </a:buClr>
              <a:buSzPct val="150000"/>
              <a:buFont typeface="Arial" pitchFamily="34" charset="0"/>
              <a:buChar char="•"/>
              <a:defRPr/>
            </a:pPr>
            <a:r>
              <a:rPr lang="en-US" sz="3200" dirty="0" smtClean="0">
                <a:effectLst>
                  <a:outerShdw blurRad="38100" dist="38100" dir="2700000" algn="tl">
                    <a:srgbClr val="000000">
                      <a:alpha val="43137"/>
                    </a:srgbClr>
                  </a:outerShdw>
                </a:effectLst>
                <a:latin typeface="+mn-lt"/>
              </a:rPr>
              <a:t> Agricultural safety</a:t>
            </a:r>
          </a:p>
          <a:p>
            <a:pPr eaLnBrk="1" hangingPunct="1">
              <a:buClr>
                <a:srgbClr val="FFFF00"/>
              </a:buClr>
              <a:buSzPct val="150000"/>
              <a:buFont typeface="Arial" pitchFamily="34" charset="0"/>
              <a:buChar char="•"/>
              <a:defRPr/>
            </a:pPr>
            <a:r>
              <a:rPr lang="en-US" sz="3200" dirty="0" smtClean="0">
                <a:effectLst>
                  <a:outerShdw blurRad="38100" dist="38100" dir="2700000" algn="tl">
                    <a:srgbClr val="000000">
                      <a:alpha val="43137"/>
                    </a:srgbClr>
                  </a:outerShdw>
                </a:effectLst>
                <a:latin typeface="+mn-lt"/>
              </a:rPr>
              <a:t> Small farms</a:t>
            </a:r>
          </a:p>
          <a:p>
            <a:pPr eaLnBrk="1" hangingPunct="1">
              <a:buClr>
                <a:srgbClr val="FFFF00"/>
              </a:buClr>
              <a:buSzPct val="150000"/>
              <a:buFont typeface="Arial" pitchFamily="34" charset="0"/>
              <a:buChar char="•"/>
              <a:defRPr/>
            </a:pPr>
            <a:r>
              <a:rPr lang="en-US" sz="3200" dirty="0" smtClean="0">
                <a:effectLst>
                  <a:outerShdw blurRad="38100" dist="38100" dir="2700000" algn="tl">
                    <a:srgbClr val="000000">
                      <a:alpha val="43137"/>
                    </a:srgbClr>
                  </a:outerShdw>
                </a:effectLst>
                <a:latin typeface="+mn-lt"/>
              </a:rPr>
              <a:t> Turf &amp; sod</a:t>
            </a:r>
          </a:p>
        </p:txBody>
      </p:sp>
      <p:sp>
        <p:nvSpPr>
          <p:cNvPr id="11268" name="Title 3"/>
          <p:cNvSpPr>
            <a:spLocks noGrp="1"/>
          </p:cNvSpPr>
          <p:nvPr>
            <p:ph type="title"/>
          </p:nvPr>
        </p:nvSpPr>
        <p:spPr/>
        <p:txBody>
          <a:bodyPr>
            <a:normAutofit fontScale="90000"/>
          </a:bodyPr>
          <a:lstStyle/>
          <a:p>
            <a:pPr>
              <a:defRPr/>
            </a:pPr>
            <a:r>
              <a:rPr lang="en-US" sz="4000" b="1" dirty="0" smtClean="0">
                <a:solidFill>
                  <a:srgbClr val="66FF66"/>
                </a:solidFill>
                <a:latin typeface="Cambria" pitchFamily="18" charset="0"/>
              </a:rPr>
              <a:t>Electronic Data Information Source (EDIS)</a:t>
            </a:r>
          </a:p>
        </p:txBody>
      </p:sp>
      <p:sp>
        <p:nvSpPr>
          <p:cNvPr id="6" name="Notched Right Arrow 5"/>
          <p:cNvSpPr/>
          <p:nvPr/>
        </p:nvSpPr>
        <p:spPr>
          <a:xfrm>
            <a:off x="3200400" y="2133600"/>
            <a:ext cx="1600200" cy="228600"/>
          </a:xfrm>
          <a:prstGeom prst="notchedRightArrow">
            <a:avLst/>
          </a:prstGeom>
          <a:solidFill>
            <a:srgbClr val="FFFF00"/>
          </a:solid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00"/>
              </a:solidFill>
            </a:endParaRPr>
          </a:p>
        </p:txBody>
      </p:sp>
    </p:spTree>
    <p:extLst>
      <p:ext uri="{BB962C8B-B14F-4D97-AF65-F5344CB8AC3E}">
        <p14:creationId xmlns:p14="http://schemas.microsoft.com/office/powerpoint/2010/main" val="307082189"/>
      </p:ext>
    </p:extLst>
  </p:cSld>
  <p:clrMapOvr>
    <a:masterClrMapping/>
  </p:clrMapOvr>
  <p:transition spd="slow"/>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5800" y="438398"/>
            <a:ext cx="7924800" cy="5943599"/>
          </a:xfrm>
          <a:prstGeom prst="rect">
            <a:avLst/>
          </a:prstGeom>
          <a:ln>
            <a:solidFill>
              <a:srgbClr val="00FF00"/>
            </a:solidFill>
          </a:ln>
        </p:spPr>
      </p:pic>
      <p:pic>
        <p:nvPicPr>
          <p:cNvPr id="11266" name="Picture 2" descr="\\ad.ufl.edu\ifas\ENTNEM\Users\ncleppla\My Documents\Photos\Insect Photos\southern chinch bug adult-Buss.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1143000" y="4197322"/>
            <a:ext cx="2523510" cy="1822477"/>
          </a:xfrm>
          <a:prstGeom prst="rect">
            <a:avLst/>
          </a:prstGeom>
          <a:noFill/>
          <a:ln>
            <a:solidFill>
              <a:srgbClr val="00FF0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538240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4533900" y="2743200"/>
          <a:ext cx="76200" cy="1371600"/>
        </p:xfrm>
        <a:graphic>
          <a:graphicData uri="http://schemas.openxmlformats.org/drawingml/2006/table">
            <a:tbl>
              <a:tblPr/>
              <a:tblGrid>
                <a:gridCol w="25400"/>
                <a:gridCol w="25400"/>
                <a:gridCol w="25400"/>
              </a:tblGrid>
              <a:tr h="0">
                <a:tc>
                  <a:txBody>
                    <a:bodyPr/>
                    <a:lstStyle/>
                    <a:p>
                      <a:endParaRPr lang="en-US"/>
                    </a:p>
                  </a:txBody>
                  <a:tcPr marL="0" marR="0" marT="0" marB="0" anchor="ctr">
                    <a:lnL>
                      <a:noFill/>
                    </a:lnL>
                    <a:lnR>
                      <a:noFill/>
                    </a:lnR>
                    <a:lnT>
                      <a:noFill/>
                    </a:lnT>
                    <a:lnB>
                      <a:noFill/>
                    </a:lnB>
                  </a:tcPr>
                </a:tc>
                <a:tc>
                  <a:txBody>
                    <a:bodyPr/>
                    <a:lstStyle/>
                    <a:p>
                      <a:endParaRPr lang="en-US"/>
                    </a:p>
                  </a:txBody>
                  <a:tcPr marL="0" marR="0" marT="0" marB="0" anchor="ctr">
                    <a:lnL>
                      <a:noFill/>
                    </a:lnL>
                    <a:lnR>
                      <a:noFill/>
                    </a:lnR>
                    <a:lnT>
                      <a:noFill/>
                    </a:lnT>
                    <a:lnB>
                      <a:noFill/>
                    </a:lnB>
                  </a:tcPr>
                </a:tc>
                <a:tc>
                  <a:txBody>
                    <a:bodyPr/>
                    <a:lstStyle/>
                    <a:p>
                      <a:endParaRPr lang="en-US"/>
                    </a:p>
                  </a:txBody>
                  <a:tcPr marL="0" marR="0" marT="0" marB="0" anchor="ctr">
                    <a:lnL>
                      <a:noFill/>
                    </a:lnL>
                    <a:lnR>
                      <a:noFill/>
                    </a:lnR>
                    <a:lnT>
                      <a:noFill/>
                    </a:lnT>
                    <a:lnB>
                      <a:noFill/>
                    </a:lnB>
                  </a:tcPr>
                </a:tc>
              </a:tr>
              <a:tr h="0">
                <a:tc>
                  <a:txBody>
                    <a:bodyPr/>
                    <a:lstStyle/>
                    <a:p>
                      <a:r>
                        <a:rPr lang="en-US"/>
                        <a:t/>
                      </a:r>
                      <a:br>
                        <a:rPr lang="en-US"/>
                      </a:br>
                      <a:endParaRPr lang="en-US"/>
                    </a:p>
                  </a:txBody>
                  <a:tcPr marL="0" marR="0" marT="0" marB="0" anchor="ctr">
                    <a:lnL>
                      <a:noFill/>
                    </a:lnL>
                    <a:lnR>
                      <a:noFill/>
                    </a:lnR>
                    <a:lnT>
                      <a:noFill/>
                    </a:lnT>
                    <a:lnB>
                      <a:noFill/>
                    </a:lnB>
                  </a:tcPr>
                </a:tc>
                <a:tc>
                  <a:txBody>
                    <a:bodyPr/>
                    <a:lstStyle/>
                    <a:p>
                      <a:endParaRPr lang="en-US"/>
                    </a:p>
                  </a:txBody>
                  <a:tcPr marL="0" marR="0" marT="0" marB="0" anchor="ctr">
                    <a:lnL>
                      <a:noFill/>
                    </a:lnL>
                    <a:lnR>
                      <a:noFill/>
                    </a:lnR>
                    <a:lnT>
                      <a:noFill/>
                    </a:lnT>
                    <a:lnB>
                      <a:noFill/>
                    </a:lnB>
                  </a:tcPr>
                </a:tc>
                <a:tc>
                  <a:txBody>
                    <a:bodyPr/>
                    <a:lstStyle/>
                    <a:p>
                      <a:r>
                        <a:rPr lang="en-US" b="1" dirty="0"/>
                        <a:t>or</a:t>
                      </a:r>
                      <a:r>
                        <a:rPr lang="en-US" dirty="0"/>
                        <a:t> </a:t>
                      </a:r>
                      <a:br>
                        <a:rPr lang="en-US" dirty="0"/>
                      </a:br>
                      <a:endParaRPr lang="en-US" dirty="0"/>
                    </a:p>
                  </a:txBody>
                  <a:tcPr marL="0" marR="0" marT="0" marB="0" anchor="ctr">
                    <a:lnL>
                      <a:noFill/>
                    </a:lnL>
                    <a:lnR>
                      <a:noFill/>
                    </a:lnR>
                    <a:lnT>
                      <a:noFill/>
                    </a:lnT>
                    <a:lnB>
                      <a:noFill/>
                    </a:lnB>
                  </a:tcPr>
                </a:tc>
              </a:tr>
            </a:tbl>
          </a:graphicData>
        </a:graphic>
      </p:graphicFrame>
      <p:sp>
        <p:nvSpPr>
          <p:cNvPr id="26633" name="Rectangle 1"/>
          <p:cNvSpPr>
            <a:spLocks noChangeArrowheads="1"/>
          </p:cNvSpPr>
          <p:nvPr/>
        </p:nvSpPr>
        <p:spPr bwMode="auto">
          <a:xfrm>
            <a:off x="246063" y="1898650"/>
            <a:ext cx="8593137" cy="378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a:defRPr/>
            </a:pPr>
            <a:r>
              <a:rPr lang="en-US" sz="2400" dirty="0">
                <a:latin typeface="+mn-lt"/>
              </a:rPr>
              <a:t>Featured Creatures provides in-depth profiles of insects, nematodes, arachnids and other organisms. The site is a cooperative venture of the University of Florida's Department of Entomology and Nematology and the Florida Department of Agriculture and Consumer Services' Division of Plant Industry. All articles are official publications of the University of Florida's Institute of Food and Agricultural Sciences.  </a:t>
            </a:r>
            <a:endParaRPr lang="en-US" sz="2400" b="1" dirty="0">
              <a:latin typeface="+mn-lt"/>
            </a:endParaRPr>
          </a:p>
          <a:p>
            <a:pPr algn="ctr">
              <a:defRPr/>
            </a:pPr>
            <a:r>
              <a:rPr lang="en-US" sz="3600" dirty="0"/>
              <a:t> </a:t>
            </a:r>
            <a:r>
              <a:rPr lang="en-US" dirty="0"/>
              <a:t>                                                            </a:t>
            </a:r>
            <a:r>
              <a:rPr lang="en-US" sz="3600" dirty="0"/>
              <a:t> </a:t>
            </a:r>
            <a:r>
              <a:rPr lang="en-US" dirty="0"/>
              <a:t>                                                </a:t>
            </a:r>
            <a:r>
              <a:rPr lang="en-US" sz="3600" dirty="0"/>
              <a:t> </a:t>
            </a:r>
            <a:r>
              <a:rPr lang="en-US" dirty="0"/>
              <a:t>                                                 </a:t>
            </a:r>
            <a:r>
              <a:rPr lang="en-US" sz="3600" dirty="0"/>
              <a:t> </a:t>
            </a:r>
            <a:r>
              <a:rPr lang="en-US" dirty="0"/>
              <a:t>                                                           </a:t>
            </a:r>
          </a:p>
        </p:txBody>
      </p:sp>
      <p:pic>
        <p:nvPicPr>
          <p:cNvPr id="24586" name="Picture 2" descr="http://entnemdept.ufl.edu/creatures/main/UFlogofeatcreat.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7200"/>
            <a:ext cx="9144000" cy="1066800"/>
          </a:xfrm>
          <a:prstGeom prst="rect">
            <a:avLst/>
          </a:prstGeom>
          <a:solidFill>
            <a:schemeClr val="tx1"/>
          </a:solidFill>
          <a:ln w="9525">
            <a:solidFill>
              <a:srgbClr val="000000"/>
            </a:solidFill>
            <a:miter lim="800000"/>
            <a:headEnd/>
            <a:tailEnd/>
          </a:ln>
        </p:spPr>
      </p:pic>
      <p:pic>
        <p:nvPicPr>
          <p:cNvPr id="24587" name="Picture 3" descr="Search by Common Name">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5029200"/>
            <a:ext cx="20574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8" name="Picture 4" descr="Search by Scientific Name">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29000" y="5029200"/>
            <a:ext cx="250507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9" name="Picture 5" descr="Search by Recent Additions">
            <a:hlinkClick r:id="rId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477000" y="5029200"/>
            <a:ext cx="20574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90" name="Picture 6" descr="Search by Crop or Habitat">
            <a:hlinkClick r:id="rId9"/>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62000" y="5791200"/>
            <a:ext cx="20574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91" name="Picture 7" descr="Search by Higher Classification">
            <a:hlinkClick r:id="rId11"/>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429000" y="5791200"/>
            <a:ext cx="250507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00333721"/>
      </p:ext>
    </p:extLst>
  </p:cSld>
  <p:clrMapOvr>
    <a:masterClrMapping/>
  </p:clrMapOvr>
  <p:transition spd="slow"/>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1905000"/>
            <a:ext cx="2505075" cy="695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b="2024"/>
          <a:stretch/>
        </p:blipFill>
        <p:spPr bwMode="auto">
          <a:xfrm>
            <a:off x="3810000" y="1724025"/>
            <a:ext cx="4010025" cy="33409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871333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600" y="457200"/>
            <a:ext cx="7924800" cy="5943599"/>
          </a:xfrm>
          <a:prstGeom prst="rect">
            <a:avLst/>
          </a:prstGeom>
          <a:ln>
            <a:solidFill>
              <a:srgbClr val="00FF00"/>
            </a:solidFill>
          </a:ln>
        </p:spPr>
      </p:pic>
    </p:spTree>
    <p:extLst>
      <p:ext uri="{BB962C8B-B14F-4D97-AF65-F5344CB8AC3E}">
        <p14:creationId xmlns:p14="http://schemas.microsoft.com/office/powerpoint/2010/main" val="413326998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wildlife.pro/feeding-digging.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545692"/>
            <a:ext cx="4268349" cy="2831338"/>
          </a:xfrm>
          <a:prstGeom prst="rect">
            <a:avLst/>
          </a:prstGeom>
          <a:noFill/>
          <a:ln>
            <a:solidFill>
              <a:srgbClr val="00FF00"/>
            </a:solidFill>
          </a:ln>
          <a:extLst>
            <a:ext uri="{909E8E84-426E-40DD-AFC4-6F175D3DCCD1}">
              <a14:hiddenFill xmlns:a14="http://schemas.microsoft.com/office/drawing/2010/main">
                <a:solidFill>
                  <a:srgbClr val="FFFFFF"/>
                </a:solidFill>
              </a14:hiddenFill>
            </a:ext>
          </a:extLst>
        </p:spPr>
      </p:pic>
      <p:pic>
        <p:nvPicPr>
          <p:cNvPr id="1028" name="Picture 4" descr="http://www.aaanimalcontrol.com/images/armadilloyard.jp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62400" y="3556000"/>
            <a:ext cx="4495800" cy="2997200"/>
          </a:xfrm>
          <a:prstGeom prst="rect">
            <a:avLst/>
          </a:prstGeom>
          <a:noFill/>
          <a:ln>
            <a:solidFill>
              <a:srgbClr val="00FF00"/>
            </a:solidFill>
          </a:ln>
          <a:extLst>
            <a:ext uri="{909E8E84-426E-40DD-AFC4-6F175D3DCCD1}">
              <a14:hiddenFill xmlns:a14="http://schemas.microsoft.com/office/drawing/2010/main">
                <a:solidFill>
                  <a:srgbClr val="FFFFFF"/>
                </a:solidFill>
              </a14:hiddenFill>
            </a:ext>
          </a:extLst>
        </p:spPr>
      </p:pic>
      <p:pic>
        <p:nvPicPr>
          <p:cNvPr id="4" name="Picture 4" descr="http://www.ambassadorpest.com/wp-content/uploads/2012/08/rsz-squirrel1-400x247.jpg">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7200" y="3983770"/>
            <a:ext cx="3046390" cy="1881146"/>
          </a:xfrm>
          <a:prstGeom prst="rect">
            <a:avLst/>
          </a:prstGeom>
          <a:noFill/>
          <a:ln>
            <a:solidFill>
              <a:srgbClr val="00FF00"/>
            </a:solidFill>
          </a:ln>
          <a:extLst>
            <a:ext uri="{909E8E84-426E-40DD-AFC4-6F175D3DCCD1}">
              <a14:hiddenFill xmlns:a14="http://schemas.microsoft.com/office/drawing/2010/main">
                <a:solidFill>
                  <a:srgbClr val="FFFFFF"/>
                </a:solidFill>
              </a14:hiddenFill>
            </a:ext>
          </a:extLst>
        </p:spPr>
      </p:pic>
      <p:pic>
        <p:nvPicPr>
          <p:cNvPr id="5" name="Picture 2" descr="http://www.edupic.net/Images/Mammals/armadillo144.JPG">
            <a:hlinkClick r:id="rId8"/>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029200" y="762000"/>
            <a:ext cx="3429000" cy="2259942"/>
          </a:xfrm>
          <a:prstGeom prst="rect">
            <a:avLst/>
          </a:prstGeom>
          <a:noFill/>
          <a:ln>
            <a:solidFill>
              <a:srgbClr val="00FF00"/>
            </a:solidFill>
          </a:ln>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753100" y="300335"/>
            <a:ext cx="1981200" cy="461665"/>
          </a:xfrm>
          <a:prstGeom prst="rect">
            <a:avLst/>
          </a:prstGeom>
          <a:noFill/>
        </p:spPr>
        <p:txBody>
          <a:bodyPr wrap="square" rtlCol="0">
            <a:spAutoFit/>
          </a:bodyPr>
          <a:lstStyle/>
          <a:p>
            <a:r>
              <a:rPr lang="en-US" sz="2400" dirty="0" smtClean="0">
                <a:solidFill>
                  <a:schemeClr val="bg1"/>
                </a:solidFill>
                <a:effectLst>
                  <a:outerShdw blurRad="38100" dist="38100" dir="2700000" algn="tl">
                    <a:srgbClr val="000000">
                      <a:alpha val="43137"/>
                    </a:srgbClr>
                  </a:outerShdw>
                </a:effectLst>
              </a:rPr>
              <a:t>Grub Detector</a:t>
            </a:r>
            <a:endParaRPr lang="en-US" sz="2400" dirty="0">
              <a:solidFill>
                <a:schemeClr val="bg1"/>
              </a:solidFill>
              <a:effectLst>
                <a:outerShdw blurRad="38100" dist="38100" dir="2700000" algn="tl">
                  <a:srgbClr val="000000">
                    <a:alpha val="43137"/>
                  </a:srgbClr>
                </a:outerShdw>
              </a:effectLst>
            </a:endParaRPr>
          </a:p>
        </p:txBody>
      </p:sp>
      <p:sp>
        <p:nvSpPr>
          <p:cNvPr id="3" name="TextBox 2"/>
          <p:cNvSpPr txBox="1"/>
          <p:nvPr/>
        </p:nvSpPr>
        <p:spPr>
          <a:xfrm>
            <a:off x="838200" y="5943600"/>
            <a:ext cx="2438400" cy="461665"/>
          </a:xfrm>
          <a:prstGeom prst="rect">
            <a:avLst/>
          </a:prstGeom>
          <a:noFill/>
        </p:spPr>
        <p:txBody>
          <a:bodyPr wrap="square" rtlCol="0">
            <a:spAutoFit/>
          </a:bodyPr>
          <a:lstStyle/>
          <a:p>
            <a:r>
              <a:rPr lang="en-US" sz="2400" dirty="0" smtClean="0">
                <a:solidFill>
                  <a:schemeClr val="bg1"/>
                </a:solidFill>
                <a:effectLst>
                  <a:outerShdw blurRad="38100" dist="38100" dir="2700000" algn="tl">
                    <a:srgbClr val="000000">
                      <a:alpha val="43137"/>
                    </a:srgbClr>
                  </a:outerShdw>
                </a:effectLst>
              </a:rPr>
              <a:t>Grass Destroyer</a:t>
            </a:r>
            <a:endParaRPr lang="en-US" sz="24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79307375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1524000" y="76200"/>
            <a:ext cx="5867400" cy="1600200"/>
          </a:xfrm>
        </p:spPr>
        <p:txBody>
          <a:bodyPr>
            <a:normAutofit/>
          </a:bodyPr>
          <a:lstStyle/>
          <a:p>
            <a:r>
              <a:rPr lang="en-US" sz="4000" b="1" i="1" dirty="0" smtClean="0">
                <a:solidFill>
                  <a:srgbClr val="00FF00"/>
                </a:solidFill>
                <a:effectLst>
                  <a:outerShdw blurRad="38100" dist="38100" dir="2700000" algn="tl">
                    <a:srgbClr val="000000"/>
                  </a:outerShdw>
                </a:effectLst>
                <a:latin typeface="Lucida Sans" pitchFamily="34" charset="0"/>
              </a:rPr>
              <a:t>Cultural Control</a:t>
            </a:r>
            <a:br>
              <a:rPr lang="en-US" sz="4000" b="1" i="1" dirty="0" smtClean="0">
                <a:solidFill>
                  <a:srgbClr val="00FF00"/>
                </a:solidFill>
                <a:effectLst>
                  <a:outerShdw blurRad="38100" dist="38100" dir="2700000" algn="tl">
                    <a:srgbClr val="000000"/>
                  </a:outerShdw>
                </a:effectLst>
                <a:latin typeface="Lucida Sans" pitchFamily="34" charset="0"/>
              </a:rPr>
            </a:br>
            <a:r>
              <a:rPr lang="en-US" sz="4000" b="1" i="1" dirty="0" smtClean="0">
                <a:solidFill>
                  <a:srgbClr val="00FF00"/>
                </a:solidFill>
                <a:effectLst>
                  <a:outerShdw blurRad="38100" dist="38100" dir="2700000" algn="tl">
                    <a:srgbClr val="000000"/>
                  </a:outerShdw>
                </a:effectLst>
                <a:latin typeface="Lucida Sans" pitchFamily="34" charset="0"/>
              </a:rPr>
              <a:t> Mrs. Leppla</a:t>
            </a:r>
            <a:endParaRPr lang="en-US" sz="4000" b="1" i="1" dirty="0">
              <a:solidFill>
                <a:srgbClr val="00FF00"/>
              </a:solidFill>
              <a:effectLst>
                <a:outerShdw blurRad="38100" dist="38100" dir="2700000" algn="tl">
                  <a:srgbClr val="000000"/>
                </a:outerShdw>
              </a:effectLst>
              <a:latin typeface="Lucida Sans" pitchFamily="34" charset="0"/>
            </a:endParaRPr>
          </a:p>
        </p:txBody>
      </p:sp>
      <p:pic>
        <p:nvPicPr>
          <p:cNvPr id="14339" name="Picture 3" descr="grass"/>
          <p:cNvPicPr>
            <a:picLocks noGrp="1" noChangeAspect="1" noChangeArrowheads="1"/>
          </p:cNvPicPr>
          <p:nvPr>
            <p:ph type="body" idx="1"/>
          </p:nvPr>
        </p:nvPicPr>
        <p:blipFill>
          <a:blip r:embed="rId2">
            <a:lum bright="-6000"/>
            <a:extLst>
              <a:ext uri="{28A0092B-C50C-407E-A947-70E740481C1C}">
                <a14:useLocalDpi xmlns:a14="http://schemas.microsoft.com/office/drawing/2010/main" val="0"/>
              </a:ext>
            </a:extLst>
          </a:blip>
          <a:srcRect/>
          <a:stretch>
            <a:fillRect/>
          </a:stretch>
        </p:blipFill>
        <p:spPr>
          <a:xfrm>
            <a:off x="1461616" y="1905000"/>
            <a:ext cx="6158384" cy="4356100"/>
          </a:xfrm>
          <a:noFill/>
          <a:ln w="19050">
            <a:solidFill>
              <a:srgbClr val="00FF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15055531"/>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3919" y="381001"/>
            <a:ext cx="8229600" cy="6172199"/>
          </a:xfrm>
          <a:prstGeom prst="rect">
            <a:avLst/>
          </a:prstGeom>
          <a:ln>
            <a:solidFill>
              <a:schemeClr val="bg1"/>
            </a:solidFill>
          </a:ln>
        </p:spPr>
      </p:pic>
    </p:spTree>
    <p:extLst>
      <p:ext uri="{BB962C8B-B14F-4D97-AF65-F5344CB8AC3E}">
        <p14:creationId xmlns:p14="http://schemas.microsoft.com/office/powerpoint/2010/main" val="325764706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81200" y="0"/>
            <a:ext cx="4800600" cy="1143000"/>
          </a:xfrm>
        </p:spPr>
        <p:txBody>
          <a:bodyPr>
            <a:normAutofit/>
          </a:bodyPr>
          <a:lstStyle/>
          <a:p>
            <a:r>
              <a:rPr lang="en-US" sz="4000" b="1" i="1" dirty="0" smtClean="0">
                <a:solidFill>
                  <a:srgbClr val="00FF00"/>
                </a:solidFill>
                <a:effectLst>
                  <a:outerShdw blurRad="38100" dist="38100" dir="2700000" algn="tl">
                    <a:srgbClr val="000000">
                      <a:alpha val="43137"/>
                    </a:srgbClr>
                  </a:outerShdw>
                </a:effectLst>
                <a:latin typeface="Lucida Sans" pitchFamily="34" charset="0"/>
              </a:rPr>
              <a:t>Right/Wrong</a:t>
            </a:r>
            <a:endParaRPr lang="en-US" sz="4000" b="1" i="1" dirty="0">
              <a:solidFill>
                <a:srgbClr val="00FF00"/>
              </a:solidFill>
              <a:effectLst>
                <a:outerShdw blurRad="38100" dist="38100" dir="2700000" algn="tl">
                  <a:srgbClr val="000000">
                    <a:alpha val="43137"/>
                  </a:srgbClr>
                </a:outerShdw>
              </a:effectLst>
              <a:latin typeface="Lucida Sans" pitchFamily="34" charset="0"/>
            </a:endParaRPr>
          </a:p>
        </p:txBody>
      </p:sp>
      <p:sp>
        <p:nvSpPr>
          <p:cNvPr id="6" name="Content Placeholder 5"/>
          <p:cNvSpPr>
            <a:spLocks noGrp="1"/>
          </p:cNvSpPr>
          <p:nvPr>
            <p:ph sz="half" idx="2"/>
          </p:nvPr>
        </p:nvSpPr>
        <p:spPr>
          <a:xfrm>
            <a:off x="376052" y="1752599"/>
            <a:ext cx="4043548" cy="4876801"/>
          </a:xfrm>
          <a:ln>
            <a:solidFill>
              <a:srgbClr val="00FF00"/>
            </a:solidFill>
          </a:ln>
        </p:spPr>
        <p:txBody>
          <a:bodyPr>
            <a:normAutofit fontScale="92500"/>
          </a:bodyPr>
          <a:lstStyle/>
          <a:p>
            <a:pPr>
              <a:buClr>
                <a:srgbClr val="00FF00"/>
              </a:buClr>
            </a:pPr>
            <a:r>
              <a:rPr lang="en-US" sz="3200" dirty="0" smtClean="0">
                <a:solidFill>
                  <a:schemeClr val="bg1"/>
                </a:solidFill>
                <a:effectLst>
                  <a:outerShdw blurRad="38100" dist="38100" dir="2700000" algn="tl">
                    <a:srgbClr val="000000">
                      <a:alpha val="43137"/>
                    </a:srgbClr>
                  </a:outerShdw>
                </a:effectLst>
                <a:cs typeface="Arial" pitchFamily="34" charset="0"/>
              </a:rPr>
              <a:t>Threshold- waited too long, underestimated damage capability of chinch bugs</a:t>
            </a:r>
          </a:p>
          <a:p>
            <a:pPr>
              <a:buClr>
                <a:srgbClr val="00FF00"/>
              </a:buClr>
            </a:pPr>
            <a:r>
              <a:rPr lang="en-US" sz="3200" dirty="0" smtClean="0">
                <a:solidFill>
                  <a:schemeClr val="bg1"/>
                </a:solidFill>
                <a:effectLst>
                  <a:outerShdw blurRad="38100" dist="38100" dir="2700000" algn="tl">
                    <a:srgbClr val="000000">
                      <a:alpha val="43137"/>
                    </a:srgbClr>
                  </a:outerShdw>
                </a:effectLst>
                <a:cs typeface="Arial" pitchFamily="34" charset="0"/>
              </a:rPr>
              <a:t>Expected some effective level of natural control</a:t>
            </a:r>
          </a:p>
          <a:p>
            <a:pPr>
              <a:buClr>
                <a:srgbClr val="00FF00"/>
              </a:buClr>
            </a:pPr>
            <a:r>
              <a:rPr lang="en-US" sz="3200" dirty="0" smtClean="0">
                <a:solidFill>
                  <a:schemeClr val="bg1"/>
                </a:solidFill>
                <a:effectLst>
                  <a:outerShdw blurRad="38100" dist="38100" dir="2700000" algn="tl">
                    <a:srgbClr val="000000">
                      <a:alpha val="43137"/>
                    </a:srgbClr>
                  </a:outerShdw>
                </a:effectLst>
                <a:cs typeface="Arial" pitchFamily="34" charset="0"/>
              </a:rPr>
              <a:t>Depended on one insecticide that rapidly resulted in resistance</a:t>
            </a:r>
          </a:p>
          <a:p>
            <a:endParaRPr lang="en-US" dirty="0"/>
          </a:p>
        </p:txBody>
      </p:sp>
      <p:sp>
        <p:nvSpPr>
          <p:cNvPr id="3" name="TextBox 2"/>
          <p:cNvSpPr txBox="1"/>
          <p:nvPr/>
        </p:nvSpPr>
        <p:spPr>
          <a:xfrm>
            <a:off x="1595252" y="990600"/>
            <a:ext cx="1600200" cy="584775"/>
          </a:xfrm>
          <a:prstGeom prst="rect">
            <a:avLst/>
          </a:prstGeom>
          <a:noFill/>
        </p:spPr>
        <p:txBody>
          <a:bodyPr wrap="square" rtlCol="0">
            <a:spAutoFit/>
          </a:bodyPr>
          <a:lstStyle/>
          <a:p>
            <a:r>
              <a:rPr lang="en-US" sz="3200" u="sng" dirty="0" smtClean="0">
                <a:solidFill>
                  <a:srgbClr val="00FF00"/>
                </a:solidFill>
                <a:latin typeface="Lucida Sans" pitchFamily="34" charset="0"/>
              </a:rPr>
              <a:t>Wrong</a:t>
            </a:r>
            <a:endParaRPr lang="en-US" sz="3200" u="sng" dirty="0">
              <a:solidFill>
                <a:srgbClr val="00FF00"/>
              </a:solidFill>
              <a:latin typeface="Lucida Sans" pitchFamily="34" charset="0"/>
            </a:endParaRPr>
          </a:p>
        </p:txBody>
      </p:sp>
      <p:sp>
        <p:nvSpPr>
          <p:cNvPr id="8" name="TextBox 7"/>
          <p:cNvSpPr txBox="1"/>
          <p:nvPr/>
        </p:nvSpPr>
        <p:spPr>
          <a:xfrm>
            <a:off x="6019800" y="1009939"/>
            <a:ext cx="1600200" cy="584775"/>
          </a:xfrm>
          <a:prstGeom prst="rect">
            <a:avLst/>
          </a:prstGeom>
          <a:noFill/>
        </p:spPr>
        <p:txBody>
          <a:bodyPr wrap="square" rtlCol="0">
            <a:spAutoFit/>
          </a:bodyPr>
          <a:lstStyle/>
          <a:p>
            <a:r>
              <a:rPr lang="en-US" sz="3200" u="sng" dirty="0" smtClean="0">
                <a:solidFill>
                  <a:srgbClr val="00FF00"/>
                </a:solidFill>
                <a:latin typeface="Lucida Sans" pitchFamily="34" charset="0"/>
              </a:rPr>
              <a:t>Right</a:t>
            </a:r>
            <a:endParaRPr lang="en-US" sz="3200" u="sng" dirty="0">
              <a:solidFill>
                <a:srgbClr val="00FF00"/>
              </a:solidFill>
              <a:latin typeface="Lucida Sans" pitchFamily="34" charset="0"/>
            </a:endParaRPr>
          </a:p>
        </p:txBody>
      </p:sp>
      <p:sp>
        <p:nvSpPr>
          <p:cNvPr id="10" name="Content Placeholder 4"/>
          <p:cNvSpPr txBox="1">
            <a:spLocks/>
          </p:cNvSpPr>
          <p:nvPr/>
        </p:nvSpPr>
        <p:spPr>
          <a:xfrm>
            <a:off x="4648200" y="1752600"/>
            <a:ext cx="4038600" cy="4876800"/>
          </a:xfrm>
          <a:prstGeom prst="rect">
            <a:avLst/>
          </a:prstGeom>
          <a:ln>
            <a:solidFill>
              <a:srgbClr val="00FF00"/>
            </a:solidFill>
          </a:ln>
        </p:spPr>
        <p:txBody>
          <a:bodyPr>
            <a:normAutofit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Clr>
                <a:srgbClr val="00FF00"/>
              </a:buClr>
            </a:pPr>
            <a:r>
              <a:rPr lang="en-US" dirty="0" smtClean="0">
                <a:solidFill>
                  <a:schemeClr val="bg1"/>
                </a:solidFill>
                <a:effectLst>
                  <a:outerShdw blurRad="38100" dist="38100" dir="2700000" algn="tl">
                    <a:srgbClr val="000000">
                      <a:alpha val="43137"/>
                    </a:srgbClr>
                  </a:outerShdw>
                </a:effectLst>
                <a:cs typeface="Arial" pitchFamily="34" charset="0"/>
              </a:rPr>
              <a:t>Tried several varieties of St. </a:t>
            </a:r>
            <a:r>
              <a:rPr lang="en-US" dirty="0" err="1" smtClean="0">
                <a:solidFill>
                  <a:schemeClr val="bg1"/>
                </a:solidFill>
                <a:effectLst>
                  <a:outerShdw blurRad="38100" dist="38100" dir="2700000" algn="tl">
                    <a:srgbClr val="000000">
                      <a:alpha val="43137"/>
                    </a:srgbClr>
                  </a:outerShdw>
                </a:effectLst>
                <a:cs typeface="Arial" pitchFamily="34" charset="0"/>
              </a:rPr>
              <a:t>Augustinegrass</a:t>
            </a:r>
            <a:endParaRPr lang="en-US" dirty="0" smtClean="0">
              <a:solidFill>
                <a:schemeClr val="bg1"/>
              </a:solidFill>
              <a:effectLst>
                <a:outerShdw blurRad="38100" dist="38100" dir="2700000" algn="tl">
                  <a:srgbClr val="000000">
                    <a:alpha val="43137"/>
                  </a:srgbClr>
                </a:outerShdw>
              </a:effectLst>
              <a:cs typeface="Arial" pitchFamily="34" charset="0"/>
            </a:endParaRPr>
          </a:p>
          <a:p>
            <a:pPr>
              <a:buClr>
                <a:srgbClr val="00FF00"/>
              </a:buClr>
            </a:pPr>
            <a:r>
              <a:rPr lang="en-US" dirty="0" smtClean="0">
                <a:solidFill>
                  <a:schemeClr val="bg1"/>
                </a:solidFill>
                <a:effectLst>
                  <a:outerShdw blurRad="38100" dist="38100" dir="2700000" algn="tl">
                    <a:srgbClr val="000000">
                      <a:alpha val="43137"/>
                    </a:srgbClr>
                  </a:outerShdw>
                </a:effectLst>
                <a:cs typeface="Arial" pitchFamily="34" charset="0"/>
              </a:rPr>
              <a:t>Increased the size of non-grass areas</a:t>
            </a:r>
          </a:p>
          <a:p>
            <a:pPr>
              <a:buClr>
                <a:srgbClr val="00FF00"/>
              </a:buClr>
            </a:pPr>
            <a:r>
              <a:rPr lang="en-US" dirty="0" smtClean="0">
                <a:solidFill>
                  <a:schemeClr val="bg1"/>
                </a:solidFill>
                <a:effectLst>
                  <a:outerShdw blurRad="38100" dist="38100" dir="2700000" algn="tl">
                    <a:srgbClr val="000000">
                      <a:alpha val="43137"/>
                    </a:srgbClr>
                  </a:outerShdw>
                </a:effectLst>
                <a:cs typeface="Arial" pitchFamily="34" charset="0"/>
              </a:rPr>
              <a:t>Rotated insecticide chemistries and formulations</a:t>
            </a:r>
          </a:p>
          <a:p>
            <a:pPr>
              <a:buClr>
                <a:srgbClr val="00FF00"/>
              </a:buClr>
            </a:pPr>
            <a:r>
              <a:rPr lang="en-US" dirty="0" smtClean="0">
                <a:solidFill>
                  <a:schemeClr val="bg1"/>
                </a:solidFill>
                <a:effectLst>
                  <a:outerShdw blurRad="38100" dist="38100" dir="2700000" algn="tl">
                    <a:srgbClr val="000000">
                      <a:alpha val="43137"/>
                    </a:srgbClr>
                  </a:outerShdw>
                </a:effectLst>
                <a:cs typeface="Arial" pitchFamily="34" charset="0"/>
              </a:rPr>
              <a:t>Improved coverage of sprinkling system</a:t>
            </a:r>
            <a:endParaRPr lang="en-US" dirty="0">
              <a:solidFill>
                <a:schemeClr val="bg1"/>
              </a:solidFill>
              <a:effectLst>
                <a:outerShdw blurRad="38100" dist="38100" dir="2700000" algn="tl">
                  <a:srgbClr val="000000">
                    <a:alpha val="43137"/>
                  </a:srgbClr>
                </a:outerShdw>
              </a:effectLst>
              <a:cs typeface="Arial" pitchFamily="34" charset="0"/>
            </a:endParaRPr>
          </a:p>
        </p:txBody>
      </p:sp>
    </p:spTree>
    <p:extLst>
      <p:ext uri="{BB962C8B-B14F-4D97-AF65-F5344CB8AC3E}">
        <p14:creationId xmlns:p14="http://schemas.microsoft.com/office/powerpoint/2010/main" val="48929157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2404</TotalTime>
  <Words>1411</Words>
  <Application>Microsoft Office PowerPoint</Application>
  <PresentationFormat>On-screen Show (4:3)</PresentationFormat>
  <Paragraphs>276</Paragraphs>
  <Slides>41</Slides>
  <Notes>0</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41</vt:i4>
      </vt:variant>
    </vt:vector>
  </HeadingPairs>
  <TitlesOfParts>
    <vt:vector size="43" baseType="lpstr">
      <vt:lpstr>Office Theme</vt:lpstr>
      <vt:lpstr>Image</vt:lpstr>
      <vt:lpstr>PowerPoint Presentation</vt:lpstr>
      <vt:lpstr>PowerPoint Presentation</vt:lpstr>
      <vt:lpstr>PowerPoint Presentation</vt:lpstr>
      <vt:lpstr>PowerPoint Presentation</vt:lpstr>
      <vt:lpstr>PowerPoint Presentation</vt:lpstr>
      <vt:lpstr>PowerPoint Presentation</vt:lpstr>
      <vt:lpstr>Cultural Control  Mrs. Leppla</vt:lpstr>
      <vt:lpstr>PowerPoint Presentation</vt:lpstr>
      <vt:lpstr>Right/Wrong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Mole Cricket IPM Guide  for Florida </vt:lpstr>
      <vt:lpstr>PowerPoint Presentation</vt:lpstr>
      <vt:lpstr>IPM System</vt:lpstr>
      <vt:lpstr>PowerPoint Presentation</vt:lpstr>
      <vt:lpstr>PowerPoint Presentation</vt:lpstr>
      <vt:lpstr>PowerPoint Presentation</vt:lpstr>
      <vt:lpstr>PowerPoint Presentation</vt:lpstr>
      <vt:lpstr>PowerPoint Presentation</vt:lpstr>
      <vt:lpstr>Extension Diagnostic Services</vt:lpstr>
      <vt:lpstr>PowerPoint Presentation</vt:lpstr>
      <vt:lpstr>How to Send a Sample to Gainesville and Receive the Results?</vt:lpstr>
      <vt:lpstr>Scotts Miracle-Gro Company Fined $12.5 Million in February 2012 </vt:lpstr>
      <vt:lpstr>Pesticide Information</vt:lpstr>
      <vt:lpstr>PowerPoint Presentation</vt:lpstr>
      <vt:lpstr>PowerPoint Presentation</vt:lpstr>
      <vt:lpstr>PowerPoint Presentation</vt:lpstr>
      <vt:lpstr>PowerPoint Presentation</vt:lpstr>
      <vt:lpstr>PowerPoint Presentation</vt:lpstr>
      <vt:lpstr>Electronic Data Information Source (EDIS)</vt:lpstr>
      <vt:lpstr>Electronic Data Information Source (EDIS)</vt:lpstr>
      <vt:lpstr>PowerPoint Presentation</vt:lpstr>
      <vt:lpstr>PowerPoint Presentation</vt:lpstr>
    </vt:vector>
  </TitlesOfParts>
  <Company>UF/IFAS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IFAS Entomology &amp; Nematology</dc:creator>
  <cp:lastModifiedBy>Windows User</cp:lastModifiedBy>
  <cp:revision>94</cp:revision>
  <cp:lastPrinted>2013-04-30T19:25:55Z</cp:lastPrinted>
  <dcterms:created xsi:type="dcterms:W3CDTF">2013-04-28T23:58:08Z</dcterms:created>
  <dcterms:modified xsi:type="dcterms:W3CDTF">2015-05-26T15:17:20Z</dcterms:modified>
</cp:coreProperties>
</file>